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1" r:id="rId2"/>
    <p:sldId id="299" r:id="rId3"/>
    <p:sldId id="300" r:id="rId4"/>
    <p:sldId id="284" r:id="rId5"/>
    <p:sldId id="285" r:id="rId6"/>
    <p:sldId id="286" r:id="rId7"/>
    <p:sldId id="260" r:id="rId8"/>
    <p:sldId id="261" r:id="rId9"/>
    <p:sldId id="262" r:id="rId10"/>
    <p:sldId id="287" r:id="rId11"/>
    <p:sldId id="288" r:id="rId12"/>
    <p:sldId id="266" r:id="rId13"/>
    <p:sldId id="267" r:id="rId14"/>
    <p:sldId id="290" r:id="rId15"/>
    <p:sldId id="268" r:id="rId16"/>
    <p:sldId id="269" r:id="rId17"/>
    <p:sldId id="270" r:id="rId18"/>
    <p:sldId id="274" r:id="rId19"/>
    <p:sldId id="296" r:id="rId20"/>
    <p:sldId id="276" r:id="rId21"/>
    <p:sldId id="297" r:id="rId22"/>
    <p:sldId id="277" r:id="rId23"/>
    <p:sldId id="298" r:id="rId24"/>
    <p:sldId id="279" r:id="rId25"/>
    <p:sldId id="280" r:id="rId26"/>
    <p:sldId id="281" r:id="rId2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746" autoAdjust="0"/>
  </p:normalViewPr>
  <p:slideViewPr>
    <p:cSldViewPr>
      <p:cViewPr>
        <p:scale>
          <a:sx n="75" d="100"/>
          <a:sy n="75" d="100"/>
        </p:scale>
        <p:origin x="-123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7D893A-8870-4AEC-83EA-8169B0069D03}" type="doc">
      <dgm:prSet loTypeId="urn:microsoft.com/office/officeart/2005/8/layout/vList5" loCatId="list" qsTypeId="urn:microsoft.com/office/officeart/2005/8/quickstyle/3d3" qsCatId="3D" csTypeId="urn:microsoft.com/office/officeart/2005/8/colors/accent2_2" csCatId="accent2" phldr="1"/>
      <dgm:spPr/>
      <dgm:t>
        <a:bodyPr/>
        <a:lstStyle/>
        <a:p>
          <a:endParaRPr lang="ru-RU"/>
        </a:p>
      </dgm:t>
    </dgm:pt>
    <dgm:pt modelId="{90217F52-CC46-4975-AB0D-D78B227D4728}">
      <dgm:prSet phldrT="[Текст]" custT="1"/>
      <dgm:spPr/>
      <dgm:t>
        <a:bodyPr/>
        <a:lstStyle/>
        <a:p>
          <a:r>
            <a:rPr lang="kk-KZ" sz="1800" b="1" i="1" dirty="0" smtClean="0">
              <a:solidFill>
                <a:srgbClr val="FF0000"/>
              </a:solidFill>
              <a:latin typeface="Times New Roman" pitchFamily="18" charset="0"/>
              <a:cs typeface="Times New Roman" pitchFamily="18" charset="0"/>
            </a:rPr>
            <a:t>Кәсіпорынның төлем қабілеттілігі </a:t>
          </a:r>
          <a:r>
            <a:rPr lang="kk-KZ" sz="1800" dirty="0" smtClean="0">
              <a:solidFill>
                <a:srgbClr val="7030A0"/>
              </a:solidFill>
              <a:latin typeface="Times New Roman" pitchFamily="18" charset="0"/>
              <a:cs typeface="Times New Roman" pitchFamily="18" charset="0"/>
            </a:rPr>
            <a:t>– бұл қаржылық жағдайдың сыртқы көрінісі болса, ал қаржылық тұрақтылық – кәсіпорынның ақшалай және тауарлай ағындарының, табыстары мен шығындарының, ақша қаражаттары мен оларды қалыптастыру көздерінің теңгерімін қамтитын ішкі жағдайы</a:t>
          </a:r>
          <a:r>
            <a:rPr lang="kk-KZ" sz="1600" dirty="0" smtClean="0">
              <a:solidFill>
                <a:srgbClr val="7030A0"/>
              </a:solidFill>
              <a:latin typeface="Times New Roman" pitchFamily="18" charset="0"/>
              <a:cs typeface="Times New Roman" pitchFamily="18" charset="0"/>
            </a:rPr>
            <a:t>.</a:t>
          </a:r>
          <a:endParaRPr lang="ru-RU" sz="1600" dirty="0">
            <a:solidFill>
              <a:srgbClr val="7030A0"/>
            </a:solidFill>
          </a:endParaRPr>
        </a:p>
      </dgm:t>
    </dgm:pt>
    <dgm:pt modelId="{475AB630-C67B-49C3-9BA2-9B3612C90839}" type="parTrans" cxnId="{F0D653CF-8A32-4A0B-8249-DB6C0655A7C3}">
      <dgm:prSet/>
      <dgm:spPr/>
      <dgm:t>
        <a:bodyPr/>
        <a:lstStyle/>
        <a:p>
          <a:endParaRPr lang="ru-RU"/>
        </a:p>
      </dgm:t>
    </dgm:pt>
    <dgm:pt modelId="{E82EEEB8-FCC0-4026-8742-E3AF4E3A95BD}" type="sibTrans" cxnId="{F0D653CF-8A32-4A0B-8249-DB6C0655A7C3}">
      <dgm:prSet/>
      <dgm:spPr/>
      <dgm:t>
        <a:bodyPr/>
        <a:lstStyle/>
        <a:p>
          <a:endParaRPr lang="ru-RU"/>
        </a:p>
      </dgm:t>
    </dgm:pt>
    <dgm:pt modelId="{10FC554D-9F74-422A-92F9-41581D4AC697}">
      <dgm:prSet phldrT="[Текст]" custT="1"/>
      <dgm:spPr/>
      <dgm:t>
        <a:bodyPr/>
        <a:lstStyle/>
        <a:p>
          <a:r>
            <a:rPr lang="kk-KZ" sz="1800" b="1" i="1" dirty="0" smtClean="0">
              <a:solidFill>
                <a:srgbClr val="FF0000"/>
              </a:solidFill>
              <a:latin typeface="Times New Roman" pitchFamily="18" charset="0"/>
              <a:cs typeface="Times New Roman" pitchFamily="18" charset="0"/>
            </a:rPr>
            <a:t>Кәсіпорының қаржылық қызметінің негізгі мақсаты </a:t>
          </a:r>
          <a:r>
            <a:rPr lang="kk-KZ" sz="1800" dirty="0" smtClean="0">
              <a:solidFill>
                <a:srgbClr val="7030A0"/>
              </a:solidFill>
              <a:latin typeface="Times New Roman" pitchFamily="18" charset="0"/>
              <a:cs typeface="Times New Roman" pitchFamily="18" charset="0"/>
            </a:rPr>
            <a:t>–</a:t>
          </a:r>
          <a:r>
            <a:rPr lang="kk-KZ" sz="1800" dirty="0" smtClean="0">
              <a:latin typeface="Times New Roman" pitchFamily="18" charset="0"/>
              <a:cs typeface="Times New Roman" pitchFamily="18" charset="0"/>
            </a:rPr>
            <a:t> </a:t>
          </a:r>
          <a:r>
            <a:rPr lang="kk-KZ" sz="1800" dirty="0" smtClean="0">
              <a:solidFill>
                <a:srgbClr val="7030A0"/>
              </a:solidFill>
              <a:latin typeface="Times New Roman" pitchFamily="18" charset="0"/>
              <a:cs typeface="Times New Roman" pitchFamily="18" charset="0"/>
            </a:rPr>
            <a:t>меншікті капиталын өсіру және нарықтағы орнықты ұстанымды қамтамасыз ету. Ол үшін кәсіпорын өзінің төлем қабілеттілігі мен рентабельділігін, сондай-ақ баланстың активі мен пассивінің оңтайлы құрылымын үнемі сақтауы отыруы қажет.</a:t>
          </a:r>
          <a:endParaRPr lang="ru-RU" sz="1800" dirty="0">
            <a:solidFill>
              <a:srgbClr val="7030A0"/>
            </a:solidFill>
          </a:endParaRPr>
        </a:p>
      </dgm:t>
    </dgm:pt>
    <dgm:pt modelId="{5B4B3219-B1BB-43B3-97BD-F17AD67A29DB}" type="parTrans" cxnId="{7DEE2C55-7665-47EC-9824-6F56BFBAD9C1}">
      <dgm:prSet/>
      <dgm:spPr/>
      <dgm:t>
        <a:bodyPr/>
        <a:lstStyle/>
        <a:p>
          <a:endParaRPr lang="ru-RU"/>
        </a:p>
      </dgm:t>
    </dgm:pt>
    <dgm:pt modelId="{2D720594-E5C8-453C-A0BB-3F3795A912E9}" type="sibTrans" cxnId="{7DEE2C55-7665-47EC-9824-6F56BFBAD9C1}">
      <dgm:prSet/>
      <dgm:spPr/>
      <dgm:t>
        <a:bodyPr/>
        <a:lstStyle/>
        <a:p>
          <a:endParaRPr lang="ru-RU"/>
        </a:p>
      </dgm:t>
    </dgm:pt>
    <dgm:pt modelId="{ECE59B03-2320-4790-BD09-D82E79FC2149}">
      <dgm:prSet/>
      <dgm:spPr/>
      <dgm:t>
        <a:bodyPr/>
        <a:lstStyle/>
        <a:p>
          <a:r>
            <a:rPr lang="kk-KZ" b="1" i="1" dirty="0" smtClean="0">
              <a:solidFill>
                <a:srgbClr val="FF0000"/>
              </a:solidFill>
              <a:latin typeface="Times New Roman" pitchFamily="18" charset="0"/>
              <a:cs typeface="Times New Roman" pitchFamily="18" charset="0"/>
            </a:rPr>
            <a:t>Кәсіпорынның қаржылық жағдайы </a:t>
          </a:r>
          <a:r>
            <a:rPr lang="kk-KZ" i="1" dirty="0" smtClean="0">
              <a:solidFill>
                <a:srgbClr val="FF0000"/>
              </a:solidFill>
              <a:latin typeface="Times New Roman" pitchFamily="18" charset="0"/>
              <a:cs typeface="Times New Roman" pitchFamily="18" charset="0"/>
            </a:rPr>
            <a:t> </a:t>
          </a:r>
          <a:r>
            <a:rPr lang="kk-KZ" dirty="0" smtClean="0">
              <a:solidFill>
                <a:srgbClr val="7030A0"/>
              </a:solidFill>
              <a:latin typeface="Times New Roman" pitchFamily="18" charset="0"/>
              <a:cs typeface="Times New Roman" pitchFamily="18" charset="0"/>
            </a:rPr>
            <a:t>шаруашылықты жүргізуші субъектінің өз қызметін қаржыландыру мүмкіндігі мен оның айналым үдерісіндегі капиталды құру және пайдалану жағдайын қамтитын көрсеткіштер жүйесімен сипатталады. Қаржылық жағдай орнықты, орнықсыз және апатты күйде болуы мүмкін. </a:t>
          </a:r>
          <a:endParaRPr lang="ru-RU" dirty="0" smtClean="0">
            <a:solidFill>
              <a:srgbClr val="7030A0"/>
            </a:solidFill>
            <a:latin typeface="Times New Roman" pitchFamily="18" charset="0"/>
            <a:cs typeface="Times New Roman" pitchFamily="18" charset="0"/>
          </a:endParaRPr>
        </a:p>
      </dgm:t>
    </dgm:pt>
    <dgm:pt modelId="{06955739-94F6-476E-8C7A-D79EAB84A656}" type="parTrans" cxnId="{3BF4D2C1-5F09-464C-8CF3-F68FE760C476}">
      <dgm:prSet/>
      <dgm:spPr/>
      <dgm:t>
        <a:bodyPr/>
        <a:lstStyle/>
        <a:p>
          <a:endParaRPr lang="ru-RU"/>
        </a:p>
      </dgm:t>
    </dgm:pt>
    <dgm:pt modelId="{C9159251-BC45-4814-A097-7ED9F6FBA969}" type="sibTrans" cxnId="{3BF4D2C1-5F09-464C-8CF3-F68FE760C476}">
      <dgm:prSet/>
      <dgm:spPr/>
      <dgm:t>
        <a:bodyPr/>
        <a:lstStyle/>
        <a:p>
          <a:endParaRPr lang="ru-RU"/>
        </a:p>
      </dgm:t>
    </dgm:pt>
    <dgm:pt modelId="{49C69A65-BD8D-4D6E-B521-A84792081203}" type="pres">
      <dgm:prSet presAssocID="{527D893A-8870-4AEC-83EA-8169B0069D03}" presName="Name0" presStyleCnt="0">
        <dgm:presLayoutVars>
          <dgm:dir/>
          <dgm:animLvl val="lvl"/>
          <dgm:resizeHandles val="exact"/>
        </dgm:presLayoutVars>
      </dgm:prSet>
      <dgm:spPr/>
      <dgm:t>
        <a:bodyPr/>
        <a:lstStyle/>
        <a:p>
          <a:endParaRPr lang="ru-RU"/>
        </a:p>
      </dgm:t>
    </dgm:pt>
    <dgm:pt modelId="{D2E67DB2-A0BB-4784-8B24-35016A6B061C}" type="pres">
      <dgm:prSet presAssocID="{ECE59B03-2320-4790-BD09-D82E79FC2149}" presName="linNode" presStyleCnt="0"/>
      <dgm:spPr/>
    </dgm:pt>
    <dgm:pt modelId="{1D7215F5-04A5-4FF8-9870-4555F566B25D}" type="pres">
      <dgm:prSet presAssocID="{ECE59B03-2320-4790-BD09-D82E79FC2149}" presName="parentText" presStyleLbl="node1" presStyleIdx="0" presStyleCnt="3" custScaleX="265598">
        <dgm:presLayoutVars>
          <dgm:chMax val="1"/>
          <dgm:bulletEnabled val="1"/>
        </dgm:presLayoutVars>
      </dgm:prSet>
      <dgm:spPr/>
      <dgm:t>
        <a:bodyPr/>
        <a:lstStyle/>
        <a:p>
          <a:endParaRPr lang="ru-RU"/>
        </a:p>
      </dgm:t>
    </dgm:pt>
    <dgm:pt modelId="{28AD146C-C2D8-431B-94E3-ABA1DFE5448D}" type="pres">
      <dgm:prSet presAssocID="{C9159251-BC45-4814-A097-7ED9F6FBA969}" presName="sp" presStyleCnt="0"/>
      <dgm:spPr/>
    </dgm:pt>
    <dgm:pt modelId="{E44DE624-A999-41F2-A27D-28457255D8BE}" type="pres">
      <dgm:prSet presAssocID="{90217F52-CC46-4975-AB0D-D78B227D4728}" presName="linNode" presStyleCnt="0"/>
      <dgm:spPr/>
    </dgm:pt>
    <dgm:pt modelId="{8AFDA2D4-B92A-4831-B379-B43D22F0CB16}" type="pres">
      <dgm:prSet presAssocID="{90217F52-CC46-4975-AB0D-D78B227D4728}" presName="parentText" presStyleLbl="node1" presStyleIdx="1" presStyleCnt="3" custScaleX="265598">
        <dgm:presLayoutVars>
          <dgm:chMax val="1"/>
          <dgm:bulletEnabled val="1"/>
        </dgm:presLayoutVars>
      </dgm:prSet>
      <dgm:spPr/>
      <dgm:t>
        <a:bodyPr/>
        <a:lstStyle/>
        <a:p>
          <a:endParaRPr lang="ru-RU"/>
        </a:p>
      </dgm:t>
    </dgm:pt>
    <dgm:pt modelId="{4CD30A9C-D1E7-423F-B880-B4EB508F5398}" type="pres">
      <dgm:prSet presAssocID="{E82EEEB8-FCC0-4026-8742-E3AF4E3A95BD}" presName="sp" presStyleCnt="0"/>
      <dgm:spPr/>
    </dgm:pt>
    <dgm:pt modelId="{FB1C283C-D984-471F-9A83-5DAE58421127}" type="pres">
      <dgm:prSet presAssocID="{10FC554D-9F74-422A-92F9-41581D4AC697}" presName="linNode" presStyleCnt="0"/>
      <dgm:spPr/>
    </dgm:pt>
    <dgm:pt modelId="{AA5DF1FE-8A9D-4E13-A55D-5439D082C4DA}" type="pres">
      <dgm:prSet presAssocID="{10FC554D-9F74-422A-92F9-41581D4AC697}" presName="parentText" presStyleLbl="node1" presStyleIdx="2" presStyleCnt="3" custScaleX="267300">
        <dgm:presLayoutVars>
          <dgm:chMax val="1"/>
          <dgm:bulletEnabled val="1"/>
        </dgm:presLayoutVars>
      </dgm:prSet>
      <dgm:spPr/>
      <dgm:t>
        <a:bodyPr/>
        <a:lstStyle/>
        <a:p>
          <a:endParaRPr lang="ru-RU"/>
        </a:p>
      </dgm:t>
    </dgm:pt>
  </dgm:ptLst>
  <dgm:cxnLst>
    <dgm:cxn modelId="{594B9501-A75A-44EE-98CB-42DD091F7444}" type="presOf" srcId="{ECE59B03-2320-4790-BD09-D82E79FC2149}" destId="{1D7215F5-04A5-4FF8-9870-4555F566B25D}" srcOrd="0" destOrd="0" presId="urn:microsoft.com/office/officeart/2005/8/layout/vList5"/>
    <dgm:cxn modelId="{3BF4D2C1-5F09-464C-8CF3-F68FE760C476}" srcId="{527D893A-8870-4AEC-83EA-8169B0069D03}" destId="{ECE59B03-2320-4790-BD09-D82E79FC2149}" srcOrd="0" destOrd="0" parTransId="{06955739-94F6-476E-8C7A-D79EAB84A656}" sibTransId="{C9159251-BC45-4814-A097-7ED9F6FBA969}"/>
    <dgm:cxn modelId="{6219E75E-9EA2-42EE-8B9E-9A3751ECFDA6}" type="presOf" srcId="{527D893A-8870-4AEC-83EA-8169B0069D03}" destId="{49C69A65-BD8D-4D6E-B521-A84792081203}" srcOrd="0" destOrd="0" presId="urn:microsoft.com/office/officeart/2005/8/layout/vList5"/>
    <dgm:cxn modelId="{7DEE2C55-7665-47EC-9824-6F56BFBAD9C1}" srcId="{527D893A-8870-4AEC-83EA-8169B0069D03}" destId="{10FC554D-9F74-422A-92F9-41581D4AC697}" srcOrd="2" destOrd="0" parTransId="{5B4B3219-B1BB-43B3-97BD-F17AD67A29DB}" sibTransId="{2D720594-E5C8-453C-A0BB-3F3795A912E9}"/>
    <dgm:cxn modelId="{F0D653CF-8A32-4A0B-8249-DB6C0655A7C3}" srcId="{527D893A-8870-4AEC-83EA-8169B0069D03}" destId="{90217F52-CC46-4975-AB0D-D78B227D4728}" srcOrd="1" destOrd="0" parTransId="{475AB630-C67B-49C3-9BA2-9B3612C90839}" sibTransId="{E82EEEB8-FCC0-4026-8742-E3AF4E3A95BD}"/>
    <dgm:cxn modelId="{2FD96CEA-4F28-4367-BD1A-4C7788CF514F}" type="presOf" srcId="{10FC554D-9F74-422A-92F9-41581D4AC697}" destId="{AA5DF1FE-8A9D-4E13-A55D-5439D082C4DA}" srcOrd="0" destOrd="0" presId="urn:microsoft.com/office/officeart/2005/8/layout/vList5"/>
    <dgm:cxn modelId="{D3030ED3-8ED1-49D7-962F-3173508A6656}" type="presOf" srcId="{90217F52-CC46-4975-AB0D-D78B227D4728}" destId="{8AFDA2D4-B92A-4831-B379-B43D22F0CB16}" srcOrd="0" destOrd="0" presId="urn:microsoft.com/office/officeart/2005/8/layout/vList5"/>
    <dgm:cxn modelId="{2D190BC9-F839-46EF-B7D5-5E69EA4774EF}" type="presParOf" srcId="{49C69A65-BD8D-4D6E-B521-A84792081203}" destId="{D2E67DB2-A0BB-4784-8B24-35016A6B061C}" srcOrd="0" destOrd="0" presId="urn:microsoft.com/office/officeart/2005/8/layout/vList5"/>
    <dgm:cxn modelId="{798B3596-2DBA-4C49-9B86-4A2DBB3F2BFE}" type="presParOf" srcId="{D2E67DB2-A0BB-4784-8B24-35016A6B061C}" destId="{1D7215F5-04A5-4FF8-9870-4555F566B25D}" srcOrd="0" destOrd="0" presId="urn:microsoft.com/office/officeart/2005/8/layout/vList5"/>
    <dgm:cxn modelId="{0E21B1F2-513A-4669-B5F9-F2AEEC262C6F}" type="presParOf" srcId="{49C69A65-BD8D-4D6E-B521-A84792081203}" destId="{28AD146C-C2D8-431B-94E3-ABA1DFE5448D}" srcOrd="1" destOrd="0" presId="urn:microsoft.com/office/officeart/2005/8/layout/vList5"/>
    <dgm:cxn modelId="{275A2D6B-22A1-4EA9-8CAE-B03830541BFC}" type="presParOf" srcId="{49C69A65-BD8D-4D6E-B521-A84792081203}" destId="{E44DE624-A999-41F2-A27D-28457255D8BE}" srcOrd="2" destOrd="0" presId="urn:microsoft.com/office/officeart/2005/8/layout/vList5"/>
    <dgm:cxn modelId="{042D410F-1791-49AE-89A3-9DDE8EDB791C}" type="presParOf" srcId="{E44DE624-A999-41F2-A27D-28457255D8BE}" destId="{8AFDA2D4-B92A-4831-B379-B43D22F0CB16}" srcOrd="0" destOrd="0" presId="urn:microsoft.com/office/officeart/2005/8/layout/vList5"/>
    <dgm:cxn modelId="{5181072B-2F55-4D03-8800-CAD50FF38A23}" type="presParOf" srcId="{49C69A65-BD8D-4D6E-B521-A84792081203}" destId="{4CD30A9C-D1E7-423F-B880-B4EB508F5398}" srcOrd="3" destOrd="0" presId="urn:microsoft.com/office/officeart/2005/8/layout/vList5"/>
    <dgm:cxn modelId="{37F95CE3-89D8-4C8F-88FC-9C72EE2F0B57}" type="presParOf" srcId="{49C69A65-BD8D-4D6E-B521-A84792081203}" destId="{FB1C283C-D984-471F-9A83-5DAE58421127}" srcOrd="4" destOrd="0" presId="urn:microsoft.com/office/officeart/2005/8/layout/vList5"/>
    <dgm:cxn modelId="{1611D438-67AA-40F2-9C47-66BD0115D7DC}" type="presParOf" srcId="{FB1C283C-D984-471F-9A83-5DAE58421127}" destId="{AA5DF1FE-8A9D-4E13-A55D-5439D082C4DA}"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90577E-3242-4B9B-8EC8-1443D3C27809}" type="doc">
      <dgm:prSet loTypeId="urn:microsoft.com/office/officeart/2005/8/layout/process5" loCatId="process" qsTypeId="urn:microsoft.com/office/officeart/2005/8/quickstyle/3d3" qsCatId="3D" csTypeId="urn:microsoft.com/office/officeart/2005/8/colors/accent6_3" csCatId="accent6" phldr="1"/>
      <dgm:spPr/>
      <dgm:t>
        <a:bodyPr/>
        <a:lstStyle/>
        <a:p>
          <a:endParaRPr lang="ru-RU"/>
        </a:p>
      </dgm:t>
    </dgm:pt>
    <dgm:pt modelId="{75387EF9-6272-4D3A-BF2E-5521C5D1AF9B}">
      <dgm:prSet phldrT="[Текст]" custT="1"/>
      <dgm:spPr/>
      <dgm:t>
        <a:bodyPr/>
        <a:lstStyle/>
        <a:p>
          <a:r>
            <a:rPr lang="kk-KZ" sz="1600" dirty="0" smtClean="0">
              <a:solidFill>
                <a:schemeClr val="bg1"/>
              </a:solidFill>
              <a:latin typeface="Times New Roman" pitchFamily="18" charset="0"/>
              <a:cs typeface="Times New Roman" pitchFamily="18" charset="0"/>
            </a:rPr>
            <a:t>Кәсіпорынның қаржылық жағдайын уақытында және объективті саралау;</a:t>
          </a:r>
          <a:endParaRPr lang="ru-RU" sz="1600" dirty="0">
            <a:solidFill>
              <a:schemeClr val="bg1"/>
            </a:solidFill>
            <a:latin typeface="Times New Roman" pitchFamily="18" charset="0"/>
            <a:cs typeface="Times New Roman" pitchFamily="18" charset="0"/>
          </a:endParaRPr>
        </a:p>
      </dgm:t>
    </dgm:pt>
    <dgm:pt modelId="{7B1A1D0D-EAC4-4CB6-83D2-41C0F2854B55}" type="parTrans" cxnId="{459D8E15-4671-45F5-A8B9-6D9E63F3F79C}">
      <dgm:prSet/>
      <dgm:spPr/>
      <dgm:t>
        <a:bodyPr/>
        <a:lstStyle/>
        <a:p>
          <a:endParaRPr lang="ru-RU"/>
        </a:p>
      </dgm:t>
    </dgm:pt>
    <dgm:pt modelId="{BF824D43-E74A-4F8B-8CEA-8FD463A80EB6}" type="sibTrans" cxnId="{459D8E15-4671-45F5-A8B9-6D9E63F3F79C}">
      <dgm:prSet/>
      <dgm:spPr/>
      <dgm:t>
        <a:bodyPr/>
        <a:lstStyle/>
        <a:p>
          <a:endParaRPr lang="ru-RU"/>
        </a:p>
      </dgm:t>
    </dgm:pt>
    <dgm:pt modelId="{8F94BA7D-4C95-407F-BA2F-42722EF8CA84}">
      <dgm:prSet phldrT="[Текст]" custT="1"/>
      <dgm:spPr/>
      <dgm:t>
        <a:bodyPr/>
        <a:lstStyle/>
        <a:p>
          <a:r>
            <a:rPr lang="kk-KZ" sz="1600" dirty="0" smtClean="0">
              <a:solidFill>
                <a:schemeClr val="bg1"/>
              </a:solidFill>
              <a:latin typeface="Times New Roman" pitchFamily="18" charset="0"/>
              <a:cs typeface="Times New Roman" pitchFamily="18" charset="0"/>
            </a:rPr>
            <a:t>Кәсіпорынның қаржылық жағдайын, яғни оның төлем қабілеттілігі мен қаржылық орнқытлығын жақсарту резервтерін іздестіру</a:t>
          </a:r>
          <a:endParaRPr lang="ru-RU" sz="1600" dirty="0">
            <a:solidFill>
              <a:schemeClr val="bg1"/>
            </a:solidFill>
            <a:latin typeface="Times New Roman" pitchFamily="18" charset="0"/>
            <a:cs typeface="Times New Roman" pitchFamily="18" charset="0"/>
          </a:endParaRPr>
        </a:p>
      </dgm:t>
    </dgm:pt>
    <dgm:pt modelId="{10D8EB1E-08B6-48B5-A5EA-E9E85EF319A6}" type="parTrans" cxnId="{41F6019D-E538-4877-88E4-D365EFE737E8}">
      <dgm:prSet/>
      <dgm:spPr/>
      <dgm:t>
        <a:bodyPr/>
        <a:lstStyle/>
        <a:p>
          <a:endParaRPr lang="ru-RU"/>
        </a:p>
      </dgm:t>
    </dgm:pt>
    <dgm:pt modelId="{199A78EB-E0D6-4ED1-B67F-0784FAB684D9}" type="sibTrans" cxnId="{41F6019D-E538-4877-88E4-D365EFE737E8}">
      <dgm:prSet/>
      <dgm:spPr/>
      <dgm:t>
        <a:bodyPr/>
        <a:lstStyle/>
        <a:p>
          <a:endParaRPr lang="ru-RU"/>
        </a:p>
      </dgm:t>
    </dgm:pt>
    <dgm:pt modelId="{46AD4C5D-6F4D-47F7-AA0E-DE3675C05499}">
      <dgm:prSet phldrT="[Текст]" custT="1"/>
      <dgm:spPr/>
      <dgm:t>
        <a:bodyPr/>
        <a:lstStyle/>
        <a:p>
          <a:r>
            <a:rPr lang="kk-KZ" sz="1600" dirty="0" smtClean="0">
              <a:solidFill>
                <a:schemeClr val="bg1"/>
              </a:solidFill>
              <a:latin typeface="Times New Roman" pitchFamily="18" charset="0"/>
              <a:cs typeface="Times New Roman" pitchFamily="18" charset="0"/>
            </a:rPr>
            <a:t>Ресурстарды пайдаланудың әртүрлі нұсқаларында қалыптастасатын мүмкін қаржылық нәтижелерді болжау және қаржылық жағдайдың үлгісін жасау.</a:t>
          </a:r>
          <a:endParaRPr lang="ru-RU" sz="1600" dirty="0">
            <a:solidFill>
              <a:schemeClr val="bg1"/>
            </a:solidFill>
            <a:latin typeface="Times New Roman" pitchFamily="18" charset="0"/>
            <a:cs typeface="Times New Roman" pitchFamily="18" charset="0"/>
          </a:endParaRPr>
        </a:p>
      </dgm:t>
    </dgm:pt>
    <dgm:pt modelId="{AB16220F-8E53-4473-9C9B-20CCADE492E7}" type="parTrans" cxnId="{108014BD-1044-4631-8B72-3661262B4491}">
      <dgm:prSet/>
      <dgm:spPr/>
      <dgm:t>
        <a:bodyPr/>
        <a:lstStyle/>
        <a:p>
          <a:endParaRPr lang="ru-RU"/>
        </a:p>
      </dgm:t>
    </dgm:pt>
    <dgm:pt modelId="{1A475FCF-67F8-4C48-839C-E8752C751EA2}" type="sibTrans" cxnId="{108014BD-1044-4631-8B72-3661262B4491}">
      <dgm:prSet/>
      <dgm:spPr/>
      <dgm:t>
        <a:bodyPr/>
        <a:lstStyle/>
        <a:p>
          <a:endParaRPr lang="ru-RU"/>
        </a:p>
      </dgm:t>
    </dgm:pt>
    <dgm:pt modelId="{7EB81ACB-C1E9-4B06-BF1A-D90BE3D675E4}">
      <dgm:prSet phldrT="[Текст]" custT="1"/>
      <dgm:spPr/>
      <dgm:t>
        <a:bodyPr/>
        <a:lstStyle/>
        <a:p>
          <a:r>
            <a:rPr lang="kk-KZ" sz="1600" dirty="0" smtClean="0">
              <a:solidFill>
                <a:schemeClr val="bg1"/>
              </a:solidFill>
              <a:latin typeface="Times New Roman" pitchFamily="18" charset="0"/>
              <a:cs typeface="Times New Roman" pitchFamily="18" charset="0"/>
            </a:rPr>
            <a:t>Кәсіпорынның қаржылық ресурстарын неғұрлым тиімді пайдалануға және қаржылық жағдайын нығайтуға бағытталған  нақты шараларды жасау</a:t>
          </a:r>
          <a:endParaRPr lang="ru-RU" sz="1600" dirty="0">
            <a:solidFill>
              <a:schemeClr val="bg1"/>
            </a:solidFill>
            <a:latin typeface="Times New Roman" pitchFamily="18" charset="0"/>
            <a:cs typeface="Times New Roman" pitchFamily="18" charset="0"/>
          </a:endParaRPr>
        </a:p>
      </dgm:t>
    </dgm:pt>
    <dgm:pt modelId="{FE90E430-A06F-49E8-95D4-D0F043C78F58}" type="parTrans" cxnId="{E3E05350-DE47-4490-B350-CC805B82C694}">
      <dgm:prSet/>
      <dgm:spPr/>
      <dgm:t>
        <a:bodyPr/>
        <a:lstStyle/>
        <a:p>
          <a:endParaRPr lang="ru-RU"/>
        </a:p>
      </dgm:t>
    </dgm:pt>
    <dgm:pt modelId="{1DE80249-FF97-4B0D-B5E8-0D107489271D}" type="sibTrans" cxnId="{E3E05350-DE47-4490-B350-CC805B82C694}">
      <dgm:prSet/>
      <dgm:spPr/>
      <dgm:t>
        <a:bodyPr/>
        <a:lstStyle/>
        <a:p>
          <a:endParaRPr lang="ru-RU"/>
        </a:p>
      </dgm:t>
    </dgm:pt>
    <dgm:pt modelId="{5B0F5889-9321-40BC-AE2A-4E3E19CF301B}" type="pres">
      <dgm:prSet presAssocID="{3090577E-3242-4B9B-8EC8-1443D3C27809}" presName="diagram" presStyleCnt="0">
        <dgm:presLayoutVars>
          <dgm:dir/>
          <dgm:resizeHandles val="exact"/>
        </dgm:presLayoutVars>
      </dgm:prSet>
      <dgm:spPr/>
      <dgm:t>
        <a:bodyPr/>
        <a:lstStyle/>
        <a:p>
          <a:endParaRPr lang="ru-RU"/>
        </a:p>
      </dgm:t>
    </dgm:pt>
    <dgm:pt modelId="{227C1558-9C17-4833-A638-5CCC30B59824}" type="pres">
      <dgm:prSet presAssocID="{75387EF9-6272-4D3A-BF2E-5521C5D1AF9B}" presName="node" presStyleLbl="node1" presStyleIdx="0" presStyleCnt="4">
        <dgm:presLayoutVars>
          <dgm:bulletEnabled val="1"/>
        </dgm:presLayoutVars>
      </dgm:prSet>
      <dgm:spPr/>
      <dgm:t>
        <a:bodyPr/>
        <a:lstStyle/>
        <a:p>
          <a:endParaRPr lang="ru-RU"/>
        </a:p>
      </dgm:t>
    </dgm:pt>
    <dgm:pt modelId="{A2AB0CA5-83D7-4570-9899-FA9576C52418}" type="pres">
      <dgm:prSet presAssocID="{BF824D43-E74A-4F8B-8CEA-8FD463A80EB6}" presName="sibTrans" presStyleLbl="sibTrans2D1" presStyleIdx="0" presStyleCnt="3"/>
      <dgm:spPr/>
      <dgm:t>
        <a:bodyPr/>
        <a:lstStyle/>
        <a:p>
          <a:endParaRPr lang="ru-RU"/>
        </a:p>
      </dgm:t>
    </dgm:pt>
    <dgm:pt modelId="{1D35C1A3-B3E7-4B21-87C7-94B4881349C7}" type="pres">
      <dgm:prSet presAssocID="{BF824D43-E74A-4F8B-8CEA-8FD463A80EB6}" presName="connectorText" presStyleLbl="sibTrans2D1" presStyleIdx="0" presStyleCnt="3"/>
      <dgm:spPr/>
      <dgm:t>
        <a:bodyPr/>
        <a:lstStyle/>
        <a:p>
          <a:endParaRPr lang="ru-RU"/>
        </a:p>
      </dgm:t>
    </dgm:pt>
    <dgm:pt modelId="{D3412941-DDFA-4A36-83FD-A448253E7F8F}" type="pres">
      <dgm:prSet presAssocID="{8F94BA7D-4C95-407F-BA2F-42722EF8CA84}" presName="node" presStyleLbl="node1" presStyleIdx="1" presStyleCnt="4">
        <dgm:presLayoutVars>
          <dgm:bulletEnabled val="1"/>
        </dgm:presLayoutVars>
      </dgm:prSet>
      <dgm:spPr/>
      <dgm:t>
        <a:bodyPr/>
        <a:lstStyle/>
        <a:p>
          <a:endParaRPr lang="ru-RU"/>
        </a:p>
      </dgm:t>
    </dgm:pt>
    <dgm:pt modelId="{E4AB3657-A57E-4FDF-A8E9-18E4A40804C2}" type="pres">
      <dgm:prSet presAssocID="{199A78EB-E0D6-4ED1-B67F-0784FAB684D9}" presName="sibTrans" presStyleLbl="sibTrans2D1" presStyleIdx="1" presStyleCnt="3"/>
      <dgm:spPr/>
      <dgm:t>
        <a:bodyPr/>
        <a:lstStyle/>
        <a:p>
          <a:endParaRPr lang="ru-RU"/>
        </a:p>
      </dgm:t>
    </dgm:pt>
    <dgm:pt modelId="{7ECF7161-2420-4D6C-8C30-95594CD5A97B}" type="pres">
      <dgm:prSet presAssocID="{199A78EB-E0D6-4ED1-B67F-0784FAB684D9}" presName="connectorText" presStyleLbl="sibTrans2D1" presStyleIdx="1" presStyleCnt="3"/>
      <dgm:spPr/>
      <dgm:t>
        <a:bodyPr/>
        <a:lstStyle/>
        <a:p>
          <a:endParaRPr lang="ru-RU"/>
        </a:p>
      </dgm:t>
    </dgm:pt>
    <dgm:pt modelId="{B1FF645B-E9D8-4DBE-8B51-B132EC4C333B}" type="pres">
      <dgm:prSet presAssocID="{46AD4C5D-6F4D-47F7-AA0E-DE3675C05499}" presName="node" presStyleLbl="node1" presStyleIdx="2" presStyleCnt="4">
        <dgm:presLayoutVars>
          <dgm:bulletEnabled val="1"/>
        </dgm:presLayoutVars>
      </dgm:prSet>
      <dgm:spPr/>
      <dgm:t>
        <a:bodyPr/>
        <a:lstStyle/>
        <a:p>
          <a:endParaRPr lang="ru-RU"/>
        </a:p>
      </dgm:t>
    </dgm:pt>
    <dgm:pt modelId="{72EF7BC9-ADF0-4DD6-8C32-F2047731C422}" type="pres">
      <dgm:prSet presAssocID="{1A475FCF-67F8-4C48-839C-E8752C751EA2}" presName="sibTrans" presStyleLbl="sibTrans2D1" presStyleIdx="2" presStyleCnt="3"/>
      <dgm:spPr/>
      <dgm:t>
        <a:bodyPr/>
        <a:lstStyle/>
        <a:p>
          <a:endParaRPr lang="ru-RU"/>
        </a:p>
      </dgm:t>
    </dgm:pt>
    <dgm:pt modelId="{DA7E3A06-243A-4B68-823B-472287CAF675}" type="pres">
      <dgm:prSet presAssocID="{1A475FCF-67F8-4C48-839C-E8752C751EA2}" presName="connectorText" presStyleLbl="sibTrans2D1" presStyleIdx="2" presStyleCnt="3"/>
      <dgm:spPr/>
      <dgm:t>
        <a:bodyPr/>
        <a:lstStyle/>
        <a:p>
          <a:endParaRPr lang="ru-RU"/>
        </a:p>
      </dgm:t>
    </dgm:pt>
    <dgm:pt modelId="{0613950E-D4AB-4E9E-B7CC-856B4B96A1CF}" type="pres">
      <dgm:prSet presAssocID="{7EB81ACB-C1E9-4B06-BF1A-D90BE3D675E4}" presName="node" presStyleLbl="node1" presStyleIdx="3" presStyleCnt="4">
        <dgm:presLayoutVars>
          <dgm:bulletEnabled val="1"/>
        </dgm:presLayoutVars>
      </dgm:prSet>
      <dgm:spPr/>
      <dgm:t>
        <a:bodyPr/>
        <a:lstStyle/>
        <a:p>
          <a:endParaRPr lang="ru-RU"/>
        </a:p>
      </dgm:t>
    </dgm:pt>
  </dgm:ptLst>
  <dgm:cxnLst>
    <dgm:cxn modelId="{BDA4E4FD-BD1A-4758-95A1-DC90C02339E5}" type="presOf" srcId="{BF824D43-E74A-4F8B-8CEA-8FD463A80EB6}" destId="{1D35C1A3-B3E7-4B21-87C7-94B4881349C7}" srcOrd="1" destOrd="0" presId="urn:microsoft.com/office/officeart/2005/8/layout/process5"/>
    <dgm:cxn modelId="{F7F181A2-92A1-402E-AAD3-1B49E7D100BB}" type="presOf" srcId="{8F94BA7D-4C95-407F-BA2F-42722EF8CA84}" destId="{D3412941-DDFA-4A36-83FD-A448253E7F8F}" srcOrd="0" destOrd="0" presId="urn:microsoft.com/office/officeart/2005/8/layout/process5"/>
    <dgm:cxn modelId="{6E8C7B37-58DF-4D4D-9556-76654C2930F9}" type="presOf" srcId="{75387EF9-6272-4D3A-BF2E-5521C5D1AF9B}" destId="{227C1558-9C17-4833-A638-5CCC30B59824}" srcOrd="0" destOrd="0" presId="urn:microsoft.com/office/officeart/2005/8/layout/process5"/>
    <dgm:cxn modelId="{459D8E15-4671-45F5-A8B9-6D9E63F3F79C}" srcId="{3090577E-3242-4B9B-8EC8-1443D3C27809}" destId="{75387EF9-6272-4D3A-BF2E-5521C5D1AF9B}" srcOrd="0" destOrd="0" parTransId="{7B1A1D0D-EAC4-4CB6-83D2-41C0F2854B55}" sibTransId="{BF824D43-E74A-4F8B-8CEA-8FD463A80EB6}"/>
    <dgm:cxn modelId="{CE732CB3-5EAB-4A97-BC29-19F382DBF35C}" type="presOf" srcId="{7EB81ACB-C1E9-4B06-BF1A-D90BE3D675E4}" destId="{0613950E-D4AB-4E9E-B7CC-856B4B96A1CF}" srcOrd="0" destOrd="0" presId="urn:microsoft.com/office/officeart/2005/8/layout/process5"/>
    <dgm:cxn modelId="{FAA28A5D-C5EA-4BD6-A3D7-744073241962}" type="presOf" srcId="{BF824D43-E74A-4F8B-8CEA-8FD463A80EB6}" destId="{A2AB0CA5-83D7-4570-9899-FA9576C52418}" srcOrd="0" destOrd="0" presId="urn:microsoft.com/office/officeart/2005/8/layout/process5"/>
    <dgm:cxn modelId="{69800C67-F462-462D-A9CA-5FAD20EE83A0}" type="presOf" srcId="{199A78EB-E0D6-4ED1-B67F-0784FAB684D9}" destId="{E4AB3657-A57E-4FDF-A8E9-18E4A40804C2}" srcOrd="0" destOrd="0" presId="urn:microsoft.com/office/officeart/2005/8/layout/process5"/>
    <dgm:cxn modelId="{E3E05350-DE47-4490-B350-CC805B82C694}" srcId="{3090577E-3242-4B9B-8EC8-1443D3C27809}" destId="{7EB81ACB-C1E9-4B06-BF1A-D90BE3D675E4}" srcOrd="3" destOrd="0" parTransId="{FE90E430-A06F-49E8-95D4-D0F043C78F58}" sibTransId="{1DE80249-FF97-4B0D-B5E8-0D107489271D}"/>
    <dgm:cxn modelId="{078E3A8B-B623-4255-A979-DA9C2B12F27B}" type="presOf" srcId="{1A475FCF-67F8-4C48-839C-E8752C751EA2}" destId="{72EF7BC9-ADF0-4DD6-8C32-F2047731C422}" srcOrd="0" destOrd="0" presId="urn:microsoft.com/office/officeart/2005/8/layout/process5"/>
    <dgm:cxn modelId="{3A4B9EB9-C82C-4154-8520-A7FD0DC9E545}" type="presOf" srcId="{199A78EB-E0D6-4ED1-B67F-0784FAB684D9}" destId="{7ECF7161-2420-4D6C-8C30-95594CD5A97B}" srcOrd="1" destOrd="0" presId="urn:microsoft.com/office/officeart/2005/8/layout/process5"/>
    <dgm:cxn modelId="{5DB64121-63C4-466B-8B06-8F939F2FCA25}" type="presOf" srcId="{3090577E-3242-4B9B-8EC8-1443D3C27809}" destId="{5B0F5889-9321-40BC-AE2A-4E3E19CF301B}" srcOrd="0" destOrd="0" presId="urn:microsoft.com/office/officeart/2005/8/layout/process5"/>
    <dgm:cxn modelId="{E1C49BDF-B5AE-4F3B-9496-682C6E164A29}" type="presOf" srcId="{46AD4C5D-6F4D-47F7-AA0E-DE3675C05499}" destId="{B1FF645B-E9D8-4DBE-8B51-B132EC4C333B}" srcOrd="0" destOrd="0" presId="urn:microsoft.com/office/officeart/2005/8/layout/process5"/>
    <dgm:cxn modelId="{41F6019D-E538-4877-88E4-D365EFE737E8}" srcId="{3090577E-3242-4B9B-8EC8-1443D3C27809}" destId="{8F94BA7D-4C95-407F-BA2F-42722EF8CA84}" srcOrd="1" destOrd="0" parTransId="{10D8EB1E-08B6-48B5-A5EA-E9E85EF319A6}" sibTransId="{199A78EB-E0D6-4ED1-B67F-0784FAB684D9}"/>
    <dgm:cxn modelId="{108014BD-1044-4631-8B72-3661262B4491}" srcId="{3090577E-3242-4B9B-8EC8-1443D3C27809}" destId="{46AD4C5D-6F4D-47F7-AA0E-DE3675C05499}" srcOrd="2" destOrd="0" parTransId="{AB16220F-8E53-4473-9C9B-20CCADE492E7}" sibTransId="{1A475FCF-67F8-4C48-839C-E8752C751EA2}"/>
    <dgm:cxn modelId="{6A8590D8-9C8C-4C82-B432-EB5D751D389D}" type="presOf" srcId="{1A475FCF-67F8-4C48-839C-E8752C751EA2}" destId="{DA7E3A06-243A-4B68-823B-472287CAF675}" srcOrd="1" destOrd="0" presId="urn:microsoft.com/office/officeart/2005/8/layout/process5"/>
    <dgm:cxn modelId="{EBC12424-7FAB-4804-B20A-E71C685E569B}" type="presParOf" srcId="{5B0F5889-9321-40BC-AE2A-4E3E19CF301B}" destId="{227C1558-9C17-4833-A638-5CCC30B59824}" srcOrd="0" destOrd="0" presId="urn:microsoft.com/office/officeart/2005/8/layout/process5"/>
    <dgm:cxn modelId="{0F76C8D0-608D-4BC3-A1C4-D0071573748B}" type="presParOf" srcId="{5B0F5889-9321-40BC-AE2A-4E3E19CF301B}" destId="{A2AB0CA5-83D7-4570-9899-FA9576C52418}" srcOrd="1" destOrd="0" presId="urn:microsoft.com/office/officeart/2005/8/layout/process5"/>
    <dgm:cxn modelId="{78A00B06-BCC2-4949-B909-3050B42AA901}" type="presParOf" srcId="{A2AB0CA5-83D7-4570-9899-FA9576C52418}" destId="{1D35C1A3-B3E7-4B21-87C7-94B4881349C7}" srcOrd="0" destOrd="0" presId="urn:microsoft.com/office/officeart/2005/8/layout/process5"/>
    <dgm:cxn modelId="{42C68AC7-0C69-4316-9590-FB3C805B307E}" type="presParOf" srcId="{5B0F5889-9321-40BC-AE2A-4E3E19CF301B}" destId="{D3412941-DDFA-4A36-83FD-A448253E7F8F}" srcOrd="2" destOrd="0" presId="urn:microsoft.com/office/officeart/2005/8/layout/process5"/>
    <dgm:cxn modelId="{227E49BE-2195-40FF-B5BB-2A9B76E33C73}" type="presParOf" srcId="{5B0F5889-9321-40BC-AE2A-4E3E19CF301B}" destId="{E4AB3657-A57E-4FDF-A8E9-18E4A40804C2}" srcOrd="3" destOrd="0" presId="urn:microsoft.com/office/officeart/2005/8/layout/process5"/>
    <dgm:cxn modelId="{20A83377-A448-4C37-960D-B3357079482A}" type="presParOf" srcId="{E4AB3657-A57E-4FDF-A8E9-18E4A40804C2}" destId="{7ECF7161-2420-4D6C-8C30-95594CD5A97B}" srcOrd="0" destOrd="0" presId="urn:microsoft.com/office/officeart/2005/8/layout/process5"/>
    <dgm:cxn modelId="{C2687928-828C-4A9D-8B84-6D36F546238E}" type="presParOf" srcId="{5B0F5889-9321-40BC-AE2A-4E3E19CF301B}" destId="{B1FF645B-E9D8-4DBE-8B51-B132EC4C333B}" srcOrd="4" destOrd="0" presId="urn:microsoft.com/office/officeart/2005/8/layout/process5"/>
    <dgm:cxn modelId="{ECDA7C10-8F0A-46DE-A8AA-06158997C15C}" type="presParOf" srcId="{5B0F5889-9321-40BC-AE2A-4E3E19CF301B}" destId="{72EF7BC9-ADF0-4DD6-8C32-F2047731C422}" srcOrd="5" destOrd="0" presId="urn:microsoft.com/office/officeart/2005/8/layout/process5"/>
    <dgm:cxn modelId="{6690EF7D-FF1F-48AD-83C7-7CE5307392AC}" type="presParOf" srcId="{72EF7BC9-ADF0-4DD6-8C32-F2047731C422}" destId="{DA7E3A06-243A-4B68-823B-472287CAF675}" srcOrd="0" destOrd="0" presId="urn:microsoft.com/office/officeart/2005/8/layout/process5"/>
    <dgm:cxn modelId="{94EFA2EC-0330-4592-A0C0-4DC62FA50BEA}" type="presParOf" srcId="{5B0F5889-9321-40BC-AE2A-4E3E19CF301B}" destId="{0613950E-D4AB-4E9E-B7CC-856B4B96A1CF}"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774844-28C1-4FE6-A78E-68F4C0A9B1F7}" type="doc">
      <dgm:prSet loTypeId="urn:microsoft.com/office/officeart/2005/8/layout/arrow5" loCatId="process" qsTypeId="urn:microsoft.com/office/officeart/2005/8/quickstyle/simple2" qsCatId="simple" csTypeId="urn:microsoft.com/office/officeart/2005/8/colors/accent2_1" csCatId="accent2" phldr="1"/>
      <dgm:spPr/>
      <dgm:t>
        <a:bodyPr/>
        <a:lstStyle/>
        <a:p>
          <a:endParaRPr lang="ru-RU"/>
        </a:p>
      </dgm:t>
    </dgm:pt>
    <dgm:pt modelId="{65A6FE46-3F2E-463D-BEAB-D8A8CD2ABD3B}">
      <dgm:prSet phldrT="[Текст]" custT="1"/>
      <dgm:spPr/>
      <dgm:t>
        <a:bodyPr/>
        <a:lstStyle/>
        <a:p>
          <a:pPr algn="ctr" rtl="0"/>
          <a:r>
            <a:rPr kumimoji="0" lang="kk-KZ" sz="2000" b="1" i="0" u="none" strike="noStrike" cap="none" normalizeH="0" baseline="0" dirty="0" smtClean="0">
              <a:ln/>
              <a:solidFill>
                <a:srgbClr val="FF0000"/>
              </a:solidFill>
              <a:effectLst/>
              <a:latin typeface="Times New Roman" pitchFamily="18" charset="0"/>
              <a:ea typeface="Calibri" pitchFamily="34" charset="0"/>
              <a:cs typeface="Times New Roman" pitchFamily="18" charset="0"/>
            </a:rPr>
            <a:t>Көлденең талдау</a:t>
          </a:r>
          <a:r>
            <a:rPr kumimoji="0" lang="kk-KZ" sz="2000" b="0" i="0" u="none" strike="noStrike" cap="none" normalizeH="0" baseline="0" dirty="0" smtClean="0">
              <a:ln/>
              <a:solidFill>
                <a:srgbClr val="FF0000"/>
              </a:solidFill>
              <a:effectLst/>
              <a:latin typeface="Times New Roman" pitchFamily="18" charset="0"/>
              <a:ea typeface="Calibri" pitchFamily="34" charset="0"/>
              <a:cs typeface="Times New Roman" pitchFamily="18" charset="0"/>
            </a:rPr>
            <a:t> </a:t>
          </a:r>
          <a:r>
            <a:rPr kumimoji="0" lang="kk-KZ" sz="2000" b="0" i="0" u="none" strike="noStrike" cap="none" normalizeH="0" baseline="0" dirty="0" smtClean="0">
              <a:ln/>
              <a:solidFill>
                <a:srgbClr val="00B050"/>
              </a:solidFill>
              <a:effectLst/>
              <a:latin typeface="Times New Roman" pitchFamily="18" charset="0"/>
              <a:ea typeface="Calibri" pitchFamily="34" charset="0"/>
              <a:cs typeface="Times New Roman" pitchFamily="18" charset="0"/>
            </a:rPr>
            <a:t>- есеп берудің әрбір позициясын өткен кезеңімен салыстыру. Ол өткен кезеңдегімен салыстырғандағы бухгалтерлік есептің түрлі баптарының абсолюттік және салыстырмалы ауытқуларын анықтауға мүмкіндік береді.  </a:t>
          </a:r>
          <a:endParaRPr lang="ru-RU" sz="2000" dirty="0">
            <a:solidFill>
              <a:srgbClr val="00B050"/>
            </a:solidFill>
          </a:endParaRPr>
        </a:p>
      </dgm:t>
    </dgm:pt>
    <dgm:pt modelId="{96CFBF24-859D-4F05-BB8D-5722F1DA2C4D}" type="parTrans" cxnId="{CC153DFD-4CD9-4614-97D3-7499649233D3}">
      <dgm:prSet/>
      <dgm:spPr/>
      <dgm:t>
        <a:bodyPr/>
        <a:lstStyle/>
        <a:p>
          <a:endParaRPr lang="ru-RU"/>
        </a:p>
      </dgm:t>
    </dgm:pt>
    <dgm:pt modelId="{5C907D00-8B1B-44C1-AD02-D4BF5F01EF88}" type="sibTrans" cxnId="{CC153DFD-4CD9-4614-97D3-7499649233D3}">
      <dgm:prSet/>
      <dgm:spPr/>
      <dgm:t>
        <a:bodyPr/>
        <a:lstStyle/>
        <a:p>
          <a:endParaRPr lang="ru-RU"/>
        </a:p>
      </dgm:t>
    </dgm:pt>
    <dgm:pt modelId="{8A750C86-875B-4C10-81EB-8631D66BE429}">
      <dgm:prSet phldrT="[Текст]" custT="1"/>
      <dgm:spPr/>
      <dgm:t>
        <a:bodyPr/>
        <a:lstStyle/>
        <a:p>
          <a:r>
            <a:rPr kumimoji="0" lang="kk-KZ" sz="2000" b="1" i="0" u="none" strike="noStrike" cap="none" normalizeH="0" baseline="0" dirty="0" smtClean="0">
              <a:ln/>
              <a:solidFill>
                <a:srgbClr val="FF0000"/>
              </a:solidFill>
              <a:effectLst/>
              <a:latin typeface="Times New Roman" pitchFamily="18" charset="0"/>
              <a:ea typeface="Calibri" pitchFamily="34" charset="0"/>
              <a:cs typeface="Times New Roman" pitchFamily="18" charset="0"/>
            </a:rPr>
            <a:t>Тігінен (кұрылымдық) талдау</a:t>
          </a:r>
          <a:r>
            <a:rPr kumimoji="0" lang="kk-KZ" sz="2000" b="0" i="0" u="none" strike="noStrike" cap="none" normalizeH="0" baseline="0" dirty="0" smtClean="0">
              <a:ln/>
              <a:solidFill>
                <a:srgbClr val="FF0000"/>
              </a:solidFill>
              <a:effectLst/>
              <a:latin typeface="Times New Roman" pitchFamily="18" charset="0"/>
              <a:ea typeface="Calibri" pitchFamily="34" charset="0"/>
              <a:cs typeface="Times New Roman" pitchFamily="18" charset="0"/>
            </a:rPr>
            <a:t> </a:t>
          </a:r>
          <a:r>
            <a:rPr kumimoji="0" lang="kk-KZ" sz="2000" b="0" i="0" u="none" strike="noStrike" cap="none" normalizeH="0" baseline="0" dirty="0" smtClean="0">
              <a:ln/>
              <a:solidFill>
                <a:srgbClr val="00B050"/>
              </a:solidFill>
              <a:effectLst/>
              <a:latin typeface="Times New Roman" pitchFamily="18" charset="0"/>
              <a:ea typeface="TimesNewRoman,Bold" charset="-128"/>
              <a:cs typeface="Times New Roman" pitchFamily="18" charset="0"/>
            </a:rPr>
            <a:t>–</a:t>
          </a:r>
          <a:r>
            <a:rPr kumimoji="0" lang="kk-KZ" sz="2000" b="0" i="0" u="none" strike="noStrike" cap="none" normalizeH="0" baseline="0" dirty="0" smtClean="0">
              <a:ln/>
              <a:solidFill>
                <a:srgbClr val="00B050"/>
              </a:solidFill>
              <a:effectLst/>
              <a:latin typeface="Times New Roman" pitchFamily="18" charset="0"/>
              <a:ea typeface="Calibri" pitchFamily="34" charset="0"/>
              <a:cs typeface="Times New Roman" pitchFamily="18" charset="0"/>
            </a:rPr>
            <a:t> әрбір есеп позициясының жалпы нәтижеге тигізетін әсерін айқындай отырып, қорытынды қаржылық көрсеткіштердің құрылымын анықтау. </a:t>
          </a:r>
          <a:endParaRPr lang="ru-RU" sz="2000" dirty="0">
            <a:solidFill>
              <a:srgbClr val="00B050"/>
            </a:solidFill>
          </a:endParaRPr>
        </a:p>
      </dgm:t>
    </dgm:pt>
    <dgm:pt modelId="{A7B7365C-499C-4BCA-B762-F9F93E1269D2}" type="parTrans" cxnId="{BD5EEEFA-D372-4FB1-9595-352D56FE03CF}">
      <dgm:prSet/>
      <dgm:spPr/>
      <dgm:t>
        <a:bodyPr/>
        <a:lstStyle/>
        <a:p>
          <a:endParaRPr lang="ru-RU"/>
        </a:p>
      </dgm:t>
    </dgm:pt>
    <dgm:pt modelId="{2A58920B-EC2C-4054-B12B-451F9B7B508E}" type="sibTrans" cxnId="{BD5EEEFA-D372-4FB1-9595-352D56FE03CF}">
      <dgm:prSet/>
      <dgm:spPr/>
      <dgm:t>
        <a:bodyPr/>
        <a:lstStyle/>
        <a:p>
          <a:endParaRPr lang="ru-RU"/>
        </a:p>
      </dgm:t>
    </dgm:pt>
    <dgm:pt modelId="{A25F3754-B1AC-4ED1-87B3-42B12D034DC6}" type="pres">
      <dgm:prSet presAssocID="{69774844-28C1-4FE6-A78E-68F4C0A9B1F7}" presName="diagram" presStyleCnt="0">
        <dgm:presLayoutVars>
          <dgm:dir/>
          <dgm:resizeHandles val="exact"/>
        </dgm:presLayoutVars>
      </dgm:prSet>
      <dgm:spPr/>
      <dgm:t>
        <a:bodyPr/>
        <a:lstStyle/>
        <a:p>
          <a:endParaRPr lang="ru-RU"/>
        </a:p>
      </dgm:t>
    </dgm:pt>
    <dgm:pt modelId="{99FE6D3D-4DD4-4163-96B3-9DB845DE248D}" type="pres">
      <dgm:prSet presAssocID="{65A6FE46-3F2E-463D-BEAB-D8A8CD2ABD3B}" presName="arrow" presStyleLbl="node1" presStyleIdx="0" presStyleCnt="2" custScaleX="111829" custScaleY="107043" custRadScaleRad="126975" custRadScaleInc="-120">
        <dgm:presLayoutVars>
          <dgm:bulletEnabled val="1"/>
        </dgm:presLayoutVars>
      </dgm:prSet>
      <dgm:spPr/>
      <dgm:t>
        <a:bodyPr/>
        <a:lstStyle/>
        <a:p>
          <a:endParaRPr lang="ru-RU"/>
        </a:p>
      </dgm:t>
    </dgm:pt>
    <dgm:pt modelId="{B7F0790E-55A5-4B19-B7CB-706BC6F45CEB}" type="pres">
      <dgm:prSet presAssocID="{8A750C86-875B-4C10-81EB-8631D66BE429}" presName="arrow" presStyleLbl="node1" presStyleIdx="1" presStyleCnt="2" custScaleX="111636" custScaleY="103956">
        <dgm:presLayoutVars>
          <dgm:bulletEnabled val="1"/>
        </dgm:presLayoutVars>
      </dgm:prSet>
      <dgm:spPr/>
      <dgm:t>
        <a:bodyPr/>
        <a:lstStyle/>
        <a:p>
          <a:endParaRPr lang="ru-RU"/>
        </a:p>
      </dgm:t>
    </dgm:pt>
  </dgm:ptLst>
  <dgm:cxnLst>
    <dgm:cxn modelId="{CC153DFD-4CD9-4614-97D3-7499649233D3}" srcId="{69774844-28C1-4FE6-A78E-68F4C0A9B1F7}" destId="{65A6FE46-3F2E-463D-BEAB-D8A8CD2ABD3B}" srcOrd="0" destOrd="0" parTransId="{96CFBF24-859D-4F05-BB8D-5722F1DA2C4D}" sibTransId="{5C907D00-8B1B-44C1-AD02-D4BF5F01EF88}"/>
    <dgm:cxn modelId="{CA41E60A-495C-4DAC-A1F3-950D3D3C26D2}" type="presOf" srcId="{65A6FE46-3F2E-463D-BEAB-D8A8CD2ABD3B}" destId="{99FE6D3D-4DD4-4163-96B3-9DB845DE248D}" srcOrd="0" destOrd="0" presId="urn:microsoft.com/office/officeart/2005/8/layout/arrow5"/>
    <dgm:cxn modelId="{9D94B12D-A4B0-4888-A1B6-90E03098A9C7}" type="presOf" srcId="{69774844-28C1-4FE6-A78E-68F4C0A9B1F7}" destId="{A25F3754-B1AC-4ED1-87B3-42B12D034DC6}" srcOrd="0" destOrd="0" presId="urn:microsoft.com/office/officeart/2005/8/layout/arrow5"/>
    <dgm:cxn modelId="{B5413926-DC40-41BA-92A4-9DDE6757F27A}" type="presOf" srcId="{8A750C86-875B-4C10-81EB-8631D66BE429}" destId="{B7F0790E-55A5-4B19-B7CB-706BC6F45CEB}" srcOrd="0" destOrd="0" presId="urn:microsoft.com/office/officeart/2005/8/layout/arrow5"/>
    <dgm:cxn modelId="{BD5EEEFA-D372-4FB1-9595-352D56FE03CF}" srcId="{69774844-28C1-4FE6-A78E-68F4C0A9B1F7}" destId="{8A750C86-875B-4C10-81EB-8631D66BE429}" srcOrd="1" destOrd="0" parTransId="{A7B7365C-499C-4BCA-B762-F9F93E1269D2}" sibTransId="{2A58920B-EC2C-4054-B12B-451F9B7B508E}"/>
    <dgm:cxn modelId="{CC5F3E84-850D-4E4E-A41D-9AB58E705CBD}" type="presParOf" srcId="{A25F3754-B1AC-4ED1-87B3-42B12D034DC6}" destId="{99FE6D3D-4DD4-4163-96B3-9DB845DE248D}" srcOrd="0" destOrd="0" presId="urn:microsoft.com/office/officeart/2005/8/layout/arrow5"/>
    <dgm:cxn modelId="{4A00C230-E2A5-483E-93A1-66FE7EFA54D6}" type="presParOf" srcId="{A25F3754-B1AC-4ED1-87B3-42B12D034DC6}" destId="{B7F0790E-55A5-4B19-B7CB-706BC6F45CEB}"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8FD9AC3-C8A0-4A7D-A5C6-22B71ED73D5C}" type="doc">
      <dgm:prSet loTypeId="urn:microsoft.com/office/officeart/2005/8/layout/vProcess5" loCatId="process" qsTypeId="urn:microsoft.com/office/officeart/2005/8/quickstyle/3d3" qsCatId="3D" csTypeId="urn:microsoft.com/office/officeart/2005/8/colors/colorful1#1" csCatId="colorful" phldr="1"/>
      <dgm:spPr/>
      <dgm:t>
        <a:bodyPr/>
        <a:lstStyle/>
        <a:p>
          <a:endParaRPr lang="ru-RU"/>
        </a:p>
      </dgm:t>
    </dgm:pt>
    <dgm:pt modelId="{EF95B052-1F07-44C6-B1FC-B29047BC39F4}">
      <dgm:prSet phldrT="[Текст]" custT="1"/>
      <dgm:spPr/>
      <dgm:t>
        <a:bodyPr/>
        <a:lstStyle/>
        <a:p>
          <a:pPr rtl="0"/>
          <a:r>
            <a:rPr kumimoji="0" lang="kk-KZ" sz="2000" b="1" i="0" u="none" strike="noStrike" cap="none" normalizeH="0" baseline="0" dirty="0" smtClean="0">
              <a:ln/>
              <a:effectLst/>
              <a:latin typeface="Times New Roman" pitchFamily="18" charset="0"/>
              <a:ea typeface="Calibri" pitchFamily="34" charset="0"/>
              <a:cs typeface="Times New Roman" pitchFamily="18" charset="0"/>
            </a:rPr>
            <a:t>Бухгалтерлік баланс (1-нысан);</a:t>
          </a:r>
          <a:endParaRPr lang="ru-RU" sz="2000" b="1" dirty="0">
            <a:latin typeface="Times New Roman" pitchFamily="18" charset="0"/>
            <a:cs typeface="Times New Roman" pitchFamily="18" charset="0"/>
          </a:endParaRPr>
        </a:p>
      </dgm:t>
    </dgm:pt>
    <dgm:pt modelId="{11BABE65-50D9-4AFB-BEE0-50A4FC6A3A7A}" type="parTrans" cxnId="{74CC5B31-EC71-4CE7-A777-65147A42AB05}">
      <dgm:prSet/>
      <dgm:spPr/>
      <dgm:t>
        <a:bodyPr/>
        <a:lstStyle/>
        <a:p>
          <a:endParaRPr lang="ru-RU"/>
        </a:p>
      </dgm:t>
    </dgm:pt>
    <dgm:pt modelId="{42540A67-5E14-482A-B5E1-72EAFEF3523B}" type="sibTrans" cxnId="{74CC5B31-EC71-4CE7-A777-65147A42AB05}">
      <dgm:prSet/>
      <dgm:spPr/>
      <dgm:t>
        <a:bodyPr/>
        <a:lstStyle/>
        <a:p>
          <a:endParaRPr lang="ru-RU"/>
        </a:p>
      </dgm:t>
    </dgm:pt>
    <dgm:pt modelId="{5379477D-3CA5-47D3-9CB8-C3DAF12D29AE}">
      <dgm:prSet phldrT="[Текст]" custT="1"/>
      <dgm:spPr/>
      <dgm:t>
        <a:bodyPr/>
        <a:lstStyle/>
        <a:p>
          <a:pPr rtl="0"/>
          <a:r>
            <a:rPr kumimoji="0" lang="kk-KZ" sz="2000" b="1" i="0" u="none" strike="noStrike" cap="none" normalizeH="0" baseline="0" dirty="0" smtClean="0">
              <a:ln/>
              <a:effectLst/>
              <a:latin typeface="Times New Roman" pitchFamily="18" charset="0"/>
              <a:ea typeface="Calibri" pitchFamily="34" charset="0"/>
              <a:cs typeface="Times New Roman" pitchFamily="18" charset="0"/>
            </a:rPr>
            <a:t>Пайда және зиян туралы есеп (2- нысан);</a:t>
          </a:r>
          <a:endParaRPr lang="ru-RU" sz="2000" b="1" dirty="0">
            <a:latin typeface="Times New Roman" pitchFamily="18" charset="0"/>
            <a:cs typeface="Times New Roman" pitchFamily="18" charset="0"/>
          </a:endParaRPr>
        </a:p>
      </dgm:t>
    </dgm:pt>
    <dgm:pt modelId="{A653D4F3-C978-4948-BB23-89D56885CE22}" type="parTrans" cxnId="{A0C11958-0332-42E2-8ABE-F5EF01B4C0BF}">
      <dgm:prSet/>
      <dgm:spPr/>
      <dgm:t>
        <a:bodyPr/>
        <a:lstStyle/>
        <a:p>
          <a:endParaRPr lang="ru-RU"/>
        </a:p>
      </dgm:t>
    </dgm:pt>
    <dgm:pt modelId="{1931045F-74A5-4038-90A1-42C89DEC4157}" type="sibTrans" cxnId="{A0C11958-0332-42E2-8ABE-F5EF01B4C0BF}">
      <dgm:prSet/>
      <dgm:spPr/>
      <dgm:t>
        <a:bodyPr/>
        <a:lstStyle/>
        <a:p>
          <a:endParaRPr lang="ru-RU"/>
        </a:p>
      </dgm:t>
    </dgm:pt>
    <dgm:pt modelId="{096A737A-6046-47D4-BEF1-CEF2358398F4}">
      <dgm:prSet phldrT="[Текст]" custT="1"/>
      <dgm:spPr/>
      <dgm:t>
        <a:bodyPr/>
        <a:lstStyle/>
        <a:p>
          <a:pPr rtl="0"/>
          <a:r>
            <a:rPr kumimoji="0" lang="kk-KZ" sz="2000" b="1" i="0" u="none" strike="noStrike" cap="none" normalizeH="0" baseline="0" dirty="0" smtClean="0">
              <a:ln/>
              <a:effectLst/>
              <a:latin typeface="Times New Roman" pitchFamily="18" charset="0"/>
              <a:ea typeface="Calibri" pitchFamily="34" charset="0"/>
              <a:cs typeface="Times New Roman" pitchFamily="18" charset="0"/>
            </a:rPr>
            <a:t>Ақша қаражаттарының қозғалысы туралы есеп (3- нысан);</a:t>
          </a:r>
          <a:endParaRPr lang="ru-RU" sz="2000" b="1" dirty="0">
            <a:latin typeface="Times New Roman" pitchFamily="18" charset="0"/>
            <a:cs typeface="Times New Roman" pitchFamily="18" charset="0"/>
          </a:endParaRPr>
        </a:p>
      </dgm:t>
    </dgm:pt>
    <dgm:pt modelId="{4EB812A3-FBD4-4A94-96D5-40C53D4ED260}" type="parTrans" cxnId="{CAB61A90-630B-4452-B99B-016AF8BAD471}">
      <dgm:prSet/>
      <dgm:spPr/>
      <dgm:t>
        <a:bodyPr/>
        <a:lstStyle/>
        <a:p>
          <a:endParaRPr lang="ru-RU"/>
        </a:p>
      </dgm:t>
    </dgm:pt>
    <dgm:pt modelId="{1DBD1DDD-2BAD-4A55-96D4-DCDCE78A01C6}" type="sibTrans" cxnId="{CAB61A90-630B-4452-B99B-016AF8BAD471}">
      <dgm:prSet/>
      <dgm:spPr/>
      <dgm:t>
        <a:bodyPr/>
        <a:lstStyle/>
        <a:p>
          <a:endParaRPr lang="ru-RU"/>
        </a:p>
      </dgm:t>
    </dgm:pt>
    <dgm:pt modelId="{C31CF39A-3C17-4C8E-B5C4-088B8A008520}">
      <dgm:prSet custT="1"/>
      <dgm:spPr/>
      <dgm:t>
        <a:bodyPr/>
        <a:lstStyle/>
        <a:p>
          <a:pPr rtl="0"/>
          <a:r>
            <a:rPr kumimoji="0" lang="kk-KZ" sz="20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Капиталдың өзгерісі туралы есеп (4- нысан). </a:t>
          </a:r>
          <a:endParaRPr kumimoji="0" lang="ru-RU" sz="2000" b="1" i="0" u="none" strike="noStrike" cap="none" normalizeH="0" baseline="0" dirty="0" smtClean="0">
            <a:ln>
              <a:noFill/>
            </a:ln>
            <a:solidFill>
              <a:schemeClr val="bg1"/>
            </a:solidFill>
            <a:effectLst/>
            <a:latin typeface="Arial" pitchFamily="34" charset="0"/>
          </a:endParaRPr>
        </a:p>
      </dgm:t>
    </dgm:pt>
    <dgm:pt modelId="{F7DB8289-22D2-4B1F-8185-877605186CFF}" type="parTrans" cxnId="{89B1F9C2-10D6-4C9D-9B76-C5A904D2F9F5}">
      <dgm:prSet/>
      <dgm:spPr/>
      <dgm:t>
        <a:bodyPr/>
        <a:lstStyle/>
        <a:p>
          <a:endParaRPr lang="ru-RU"/>
        </a:p>
      </dgm:t>
    </dgm:pt>
    <dgm:pt modelId="{AF6DF3A3-0239-4D9F-BA43-24CEF2A8FD00}" type="sibTrans" cxnId="{89B1F9C2-10D6-4C9D-9B76-C5A904D2F9F5}">
      <dgm:prSet/>
      <dgm:spPr/>
      <dgm:t>
        <a:bodyPr/>
        <a:lstStyle/>
        <a:p>
          <a:endParaRPr lang="ru-RU"/>
        </a:p>
      </dgm:t>
    </dgm:pt>
    <dgm:pt modelId="{0C90339F-F720-41E8-8AB5-75E6496C2981}" type="pres">
      <dgm:prSet presAssocID="{98FD9AC3-C8A0-4A7D-A5C6-22B71ED73D5C}" presName="outerComposite" presStyleCnt="0">
        <dgm:presLayoutVars>
          <dgm:chMax val="5"/>
          <dgm:dir/>
          <dgm:resizeHandles val="exact"/>
        </dgm:presLayoutVars>
      </dgm:prSet>
      <dgm:spPr/>
      <dgm:t>
        <a:bodyPr/>
        <a:lstStyle/>
        <a:p>
          <a:endParaRPr lang="ru-RU"/>
        </a:p>
      </dgm:t>
    </dgm:pt>
    <dgm:pt modelId="{46BAACFF-25D0-4BC2-B740-2B3762E7DA7F}" type="pres">
      <dgm:prSet presAssocID="{98FD9AC3-C8A0-4A7D-A5C6-22B71ED73D5C}" presName="dummyMaxCanvas" presStyleCnt="0">
        <dgm:presLayoutVars/>
      </dgm:prSet>
      <dgm:spPr/>
    </dgm:pt>
    <dgm:pt modelId="{D1D40A89-323B-4767-8EC6-75B4651E709B}" type="pres">
      <dgm:prSet presAssocID="{98FD9AC3-C8A0-4A7D-A5C6-22B71ED73D5C}" presName="FourNodes_1" presStyleLbl="node1" presStyleIdx="0" presStyleCnt="4" custLinFactNeighborY="-7154">
        <dgm:presLayoutVars>
          <dgm:bulletEnabled val="1"/>
        </dgm:presLayoutVars>
      </dgm:prSet>
      <dgm:spPr/>
      <dgm:t>
        <a:bodyPr/>
        <a:lstStyle/>
        <a:p>
          <a:endParaRPr lang="ru-RU"/>
        </a:p>
      </dgm:t>
    </dgm:pt>
    <dgm:pt modelId="{D5D755B1-0A16-437E-A53F-4D12D701D003}" type="pres">
      <dgm:prSet presAssocID="{98FD9AC3-C8A0-4A7D-A5C6-22B71ED73D5C}" presName="FourNodes_2" presStyleLbl="node1" presStyleIdx="1" presStyleCnt="4" custLinFactNeighborX="-5120" custLinFactNeighborY="-3710">
        <dgm:presLayoutVars>
          <dgm:bulletEnabled val="1"/>
        </dgm:presLayoutVars>
      </dgm:prSet>
      <dgm:spPr/>
      <dgm:t>
        <a:bodyPr/>
        <a:lstStyle/>
        <a:p>
          <a:endParaRPr lang="ru-RU"/>
        </a:p>
      </dgm:t>
    </dgm:pt>
    <dgm:pt modelId="{8E74FF38-7145-4D4A-96F8-AB6AAC5385F7}" type="pres">
      <dgm:prSet presAssocID="{98FD9AC3-C8A0-4A7D-A5C6-22B71ED73D5C}" presName="FourNodes_3" presStyleLbl="node1" presStyleIdx="2" presStyleCnt="4" custLinFactNeighborX="-7944" custLinFactNeighborY="-7420">
        <dgm:presLayoutVars>
          <dgm:bulletEnabled val="1"/>
        </dgm:presLayoutVars>
      </dgm:prSet>
      <dgm:spPr/>
      <dgm:t>
        <a:bodyPr/>
        <a:lstStyle/>
        <a:p>
          <a:endParaRPr lang="ru-RU"/>
        </a:p>
      </dgm:t>
    </dgm:pt>
    <dgm:pt modelId="{C40F38CC-D95D-4900-8008-90B36F26F839}" type="pres">
      <dgm:prSet presAssocID="{98FD9AC3-C8A0-4A7D-A5C6-22B71ED73D5C}" presName="FourNodes_4" presStyleLbl="node1" presStyleIdx="3" presStyleCnt="4" custLinFactNeighborX="-10894" custLinFactNeighborY="-3975">
        <dgm:presLayoutVars>
          <dgm:bulletEnabled val="1"/>
        </dgm:presLayoutVars>
      </dgm:prSet>
      <dgm:spPr/>
      <dgm:t>
        <a:bodyPr/>
        <a:lstStyle/>
        <a:p>
          <a:endParaRPr lang="ru-RU"/>
        </a:p>
      </dgm:t>
    </dgm:pt>
    <dgm:pt modelId="{8F85718B-4A76-4DA3-BB29-B22D1EEDCBD9}" type="pres">
      <dgm:prSet presAssocID="{98FD9AC3-C8A0-4A7D-A5C6-22B71ED73D5C}" presName="FourConn_1-2" presStyleLbl="fgAccFollowNode1" presStyleIdx="0" presStyleCnt="3" custScaleX="54098" custScaleY="76111" custLinFactX="-98941" custLinFactNeighborX="-100000" custLinFactNeighborY="-7763">
        <dgm:presLayoutVars>
          <dgm:bulletEnabled val="1"/>
        </dgm:presLayoutVars>
      </dgm:prSet>
      <dgm:spPr/>
      <dgm:t>
        <a:bodyPr/>
        <a:lstStyle/>
        <a:p>
          <a:endParaRPr lang="ru-RU"/>
        </a:p>
      </dgm:t>
    </dgm:pt>
    <dgm:pt modelId="{FEE06E74-036B-4F24-B34A-2142DAFA685E}" type="pres">
      <dgm:prSet presAssocID="{98FD9AC3-C8A0-4A7D-A5C6-22B71ED73D5C}" presName="FourConn_2-3" presStyleLbl="fgAccFollowNode1" presStyleIdx="1" presStyleCnt="3" custScaleX="54096" custScaleY="76112" custLinFactX="-84833" custLinFactNeighborX="-100000" custLinFactNeighborY="-13471">
        <dgm:presLayoutVars>
          <dgm:bulletEnabled val="1"/>
        </dgm:presLayoutVars>
      </dgm:prSet>
      <dgm:spPr/>
      <dgm:t>
        <a:bodyPr/>
        <a:lstStyle/>
        <a:p>
          <a:endParaRPr lang="ru-RU"/>
        </a:p>
      </dgm:t>
    </dgm:pt>
    <dgm:pt modelId="{8E334B4C-A030-4F44-B60A-BCC0D40C3E06}" type="pres">
      <dgm:prSet presAssocID="{98FD9AC3-C8A0-4A7D-A5C6-22B71ED73D5C}" presName="FourConn_3-4" presStyleLbl="fgAccFollowNode1" presStyleIdx="2" presStyleCnt="3" custScaleX="54096" custScaleY="76110" custLinFactX="-69458" custLinFactNeighborX="-100000" custLinFactNeighborY="-19178">
        <dgm:presLayoutVars>
          <dgm:bulletEnabled val="1"/>
        </dgm:presLayoutVars>
      </dgm:prSet>
      <dgm:spPr/>
      <dgm:t>
        <a:bodyPr/>
        <a:lstStyle/>
        <a:p>
          <a:endParaRPr lang="ru-RU"/>
        </a:p>
      </dgm:t>
    </dgm:pt>
    <dgm:pt modelId="{C9C30B00-A19E-4814-A51F-4585A9293259}" type="pres">
      <dgm:prSet presAssocID="{98FD9AC3-C8A0-4A7D-A5C6-22B71ED73D5C}" presName="FourNodes_1_text" presStyleLbl="node1" presStyleIdx="3" presStyleCnt="4">
        <dgm:presLayoutVars>
          <dgm:bulletEnabled val="1"/>
        </dgm:presLayoutVars>
      </dgm:prSet>
      <dgm:spPr/>
      <dgm:t>
        <a:bodyPr/>
        <a:lstStyle/>
        <a:p>
          <a:endParaRPr lang="ru-RU"/>
        </a:p>
      </dgm:t>
    </dgm:pt>
    <dgm:pt modelId="{4995A2FE-AF59-4AC4-A24C-30991729C534}" type="pres">
      <dgm:prSet presAssocID="{98FD9AC3-C8A0-4A7D-A5C6-22B71ED73D5C}" presName="FourNodes_2_text" presStyleLbl="node1" presStyleIdx="3" presStyleCnt="4">
        <dgm:presLayoutVars>
          <dgm:bulletEnabled val="1"/>
        </dgm:presLayoutVars>
      </dgm:prSet>
      <dgm:spPr/>
      <dgm:t>
        <a:bodyPr/>
        <a:lstStyle/>
        <a:p>
          <a:endParaRPr lang="ru-RU"/>
        </a:p>
      </dgm:t>
    </dgm:pt>
    <dgm:pt modelId="{551B529F-D6E5-42BE-A92C-BF81B7B27617}" type="pres">
      <dgm:prSet presAssocID="{98FD9AC3-C8A0-4A7D-A5C6-22B71ED73D5C}" presName="FourNodes_3_text" presStyleLbl="node1" presStyleIdx="3" presStyleCnt="4">
        <dgm:presLayoutVars>
          <dgm:bulletEnabled val="1"/>
        </dgm:presLayoutVars>
      </dgm:prSet>
      <dgm:spPr/>
      <dgm:t>
        <a:bodyPr/>
        <a:lstStyle/>
        <a:p>
          <a:endParaRPr lang="ru-RU"/>
        </a:p>
      </dgm:t>
    </dgm:pt>
    <dgm:pt modelId="{1E845FE7-B7DB-4E88-B300-2D8C59029BD1}" type="pres">
      <dgm:prSet presAssocID="{98FD9AC3-C8A0-4A7D-A5C6-22B71ED73D5C}" presName="FourNodes_4_text" presStyleLbl="node1" presStyleIdx="3" presStyleCnt="4">
        <dgm:presLayoutVars>
          <dgm:bulletEnabled val="1"/>
        </dgm:presLayoutVars>
      </dgm:prSet>
      <dgm:spPr/>
      <dgm:t>
        <a:bodyPr/>
        <a:lstStyle/>
        <a:p>
          <a:endParaRPr lang="ru-RU"/>
        </a:p>
      </dgm:t>
    </dgm:pt>
  </dgm:ptLst>
  <dgm:cxnLst>
    <dgm:cxn modelId="{7950CDC8-BD11-4CE4-AA79-CED576F53297}" type="presOf" srcId="{096A737A-6046-47D4-BEF1-CEF2358398F4}" destId="{8E74FF38-7145-4D4A-96F8-AB6AAC5385F7}" srcOrd="0" destOrd="0" presId="urn:microsoft.com/office/officeart/2005/8/layout/vProcess5"/>
    <dgm:cxn modelId="{A0C11958-0332-42E2-8ABE-F5EF01B4C0BF}" srcId="{98FD9AC3-C8A0-4A7D-A5C6-22B71ED73D5C}" destId="{5379477D-3CA5-47D3-9CB8-C3DAF12D29AE}" srcOrd="1" destOrd="0" parTransId="{A653D4F3-C978-4948-BB23-89D56885CE22}" sibTransId="{1931045F-74A5-4038-90A1-42C89DEC4157}"/>
    <dgm:cxn modelId="{37130174-5A58-4D24-BE82-3C7E703399B5}" type="presOf" srcId="{1DBD1DDD-2BAD-4A55-96D4-DCDCE78A01C6}" destId="{8E334B4C-A030-4F44-B60A-BCC0D40C3E06}" srcOrd="0" destOrd="0" presId="urn:microsoft.com/office/officeart/2005/8/layout/vProcess5"/>
    <dgm:cxn modelId="{9F05CCD3-14FC-49A8-B8B7-EBFB3413B784}" type="presOf" srcId="{EF95B052-1F07-44C6-B1FC-B29047BC39F4}" destId="{C9C30B00-A19E-4814-A51F-4585A9293259}" srcOrd="1" destOrd="0" presId="urn:microsoft.com/office/officeart/2005/8/layout/vProcess5"/>
    <dgm:cxn modelId="{427A0239-90CE-4B49-9096-9E39BC4993FD}" type="presOf" srcId="{096A737A-6046-47D4-BEF1-CEF2358398F4}" destId="{551B529F-D6E5-42BE-A92C-BF81B7B27617}" srcOrd="1" destOrd="0" presId="urn:microsoft.com/office/officeart/2005/8/layout/vProcess5"/>
    <dgm:cxn modelId="{74CC5B31-EC71-4CE7-A777-65147A42AB05}" srcId="{98FD9AC3-C8A0-4A7D-A5C6-22B71ED73D5C}" destId="{EF95B052-1F07-44C6-B1FC-B29047BC39F4}" srcOrd="0" destOrd="0" parTransId="{11BABE65-50D9-4AFB-BEE0-50A4FC6A3A7A}" sibTransId="{42540A67-5E14-482A-B5E1-72EAFEF3523B}"/>
    <dgm:cxn modelId="{FA1C5028-4DDA-4226-8A41-49A36700FA5B}" type="presOf" srcId="{42540A67-5E14-482A-B5E1-72EAFEF3523B}" destId="{8F85718B-4A76-4DA3-BB29-B22D1EEDCBD9}" srcOrd="0" destOrd="0" presId="urn:microsoft.com/office/officeart/2005/8/layout/vProcess5"/>
    <dgm:cxn modelId="{F63E20FA-0666-4C0B-BDE6-C93A942E5ED3}" type="presOf" srcId="{98FD9AC3-C8A0-4A7D-A5C6-22B71ED73D5C}" destId="{0C90339F-F720-41E8-8AB5-75E6496C2981}" srcOrd="0" destOrd="0" presId="urn:microsoft.com/office/officeart/2005/8/layout/vProcess5"/>
    <dgm:cxn modelId="{F139AC80-37FA-4EC2-84EB-1BCC4D9811B2}" type="presOf" srcId="{C31CF39A-3C17-4C8E-B5C4-088B8A008520}" destId="{C40F38CC-D95D-4900-8008-90B36F26F839}" srcOrd="0" destOrd="0" presId="urn:microsoft.com/office/officeart/2005/8/layout/vProcess5"/>
    <dgm:cxn modelId="{89CE45D6-319E-493A-B50C-C5C596814F30}" type="presOf" srcId="{EF95B052-1F07-44C6-B1FC-B29047BC39F4}" destId="{D1D40A89-323B-4767-8EC6-75B4651E709B}" srcOrd="0" destOrd="0" presId="urn:microsoft.com/office/officeart/2005/8/layout/vProcess5"/>
    <dgm:cxn modelId="{B3483E28-08FA-41C0-A344-B9C2BE64DE33}" type="presOf" srcId="{5379477D-3CA5-47D3-9CB8-C3DAF12D29AE}" destId="{4995A2FE-AF59-4AC4-A24C-30991729C534}" srcOrd="1" destOrd="0" presId="urn:microsoft.com/office/officeart/2005/8/layout/vProcess5"/>
    <dgm:cxn modelId="{CAB61A90-630B-4452-B99B-016AF8BAD471}" srcId="{98FD9AC3-C8A0-4A7D-A5C6-22B71ED73D5C}" destId="{096A737A-6046-47D4-BEF1-CEF2358398F4}" srcOrd="2" destOrd="0" parTransId="{4EB812A3-FBD4-4A94-96D5-40C53D4ED260}" sibTransId="{1DBD1DDD-2BAD-4A55-96D4-DCDCE78A01C6}"/>
    <dgm:cxn modelId="{402A8EB1-608D-4B81-AF7C-6C1890A1E3C7}" type="presOf" srcId="{C31CF39A-3C17-4C8E-B5C4-088B8A008520}" destId="{1E845FE7-B7DB-4E88-B300-2D8C59029BD1}" srcOrd="1" destOrd="0" presId="urn:microsoft.com/office/officeart/2005/8/layout/vProcess5"/>
    <dgm:cxn modelId="{9E75DE66-817D-436E-8C99-1E80FE339B1E}" type="presOf" srcId="{1931045F-74A5-4038-90A1-42C89DEC4157}" destId="{FEE06E74-036B-4F24-B34A-2142DAFA685E}" srcOrd="0" destOrd="0" presId="urn:microsoft.com/office/officeart/2005/8/layout/vProcess5"/>
    <dgm:cxn modelId="{89B1F9C2-10D6-4C9D-9B76-C5A904D2F9F5}" srcId="{98FD9AC3-C8A0-4A7D-A5C6-22B71ED73D5C}" destId="{C31CF39A-3C17-4C8E-B5C4-088B8A008520}" srcOrd="3" destOrd="0" parTransId="{F7DB8289-22D2-4B1F-8185-877605186CFF}" sibTransId="{AF6DF3A3-0239-4D9F-BA43-24CEF2A8FD00}"/>
    <dgm:cxn modelId="{F2A6CD03-24B3-4B3A-9C18-D6825FE49AA5}" type="presOf" srcId="{5379477D-3CA5-47D3-9CB8-C3DAF12D29AE}" destId="{D5D755B1-0A16-437E-A53F-4D12D701D003}" srcOrd="0" destOrd="0" presId="urn:microsoft.com/office/officeart/2005/8/layout/vProcess5"/>
    <dgm:cxn modelId="{E14911A7-56E7-4992-842F-6DB1317365B2}" type="presParOf" srcId="{0C90339F-F720-41E8-8AB5-75E6496C2981}" destId="{46BAACFF-25D0-4BC2-B740-2B3762E7DA7F}" srcOrd="0" destOrd="0" presId="urn:microsoft.com/office/officeart/2005/8/layout/vProcess5"/>
    <dgm:cxn modelId="{917BCF68-BAFC-4CB3-B83F-027558E855A2}" type="presParOf" srcId="{0C90339F-F720-41E8-8AB5-75E6496C2981}" destId="{D1D40A89-323B-4767-8EC6-75B4651E709B}" srcOrd="1" destOrd="0" presId="urn:microsoft.com/office/officeart/2005/8/layout/vProcess5"/>
    <dgm:cxn modelId="{7BD82D55-1689-4AC6-B448-632354E4DB38}" type="presParOf" srcId="{0C90339F-F720-41E8-8AB5-75E6496C2981}" destId="{D5D755B1-0A16-437E-A53F-4D12D701D003}" srcOrd="2" destOrd="0" presId="urn:microsoft.com/office/officeart/2005/8/layout/vProcess5"/>
    <dgm:cxn modelId="{54735105-5E86-49BA-851D-1DE6A7866343}" type="presParOf" srcId="{0C90339F-F720-41E8-8AB5-75E6496C2981}" destId="{8E74FF38-7145-4D4A-96F8-AB6AAC5385F7}" srcOrd="3" destOrd="0" presId="urn:microsoft.com/office/officeart/2005/8/layout/vProcess5"/>
    <dgm:cxn modelId="{9A3B3CE7-7A71-417A-AD60-9FD509E21731}" type="presParOf" srcId="{0C90339F-F720-41E8-8AB5-75E6496C2981}" destId="{C40F38CC-D95D-4900-8008-90B36F26F839}" srcOrd="4" destOrd="0" presId="urn:microsoft.com/office/officeart/2005/8/layout/vProcess5"/>
    <dgm:cxn modelId="{84BE99E1-1D46-4877-926E-F500661A8BB9}" type="presParOf" srcId="{0C90339F-F720-41E8-8AB5-75E6496C2981}" destId="{8F85718B-4A76-4DA3-BB29-B22D1EEDCBD9}" srcOrd="5" destOrd="0" presId="urn:microsoft.com/office/officeart/2005/8/layout/vProcess5"/>
    <dgm:cxn modelId="{C11A6349-23C6-4B10-9A00-DFFAAC2EB308}" type="presParOf" srcId="{0C90339F-F720-41E8-8AB5-75E6496C2981}" destId="{FEE06E74-036B-4F24-B34A-2142DAFA685E}" srcOrd="6" destOrd="0" presId="urn:microsoft.com/office/officeart/2005/8/layout/vProcess5"/>
    <dgm:cxn modelId="{6BEF9B3D-31E3-4F99-ABF0-DFB3F38CCEBC}" type="presParOf" srcId="{0C90339F-F720-41E8-8AB5-75E6496C2981}" destId="{8E334B4C-A030-4F44-B60A-BCC0D40C3E06}" srcOrd="7" destOrd="0" presId="urn:microsoft.com/office/officeart/2005/8/layout/vProcess5"/>
    <dgm:cxn modelId="{50DF4FB9-F0FD-4274-A863-E462CA1515C7}" type="presParOf" srcId="{0C90339F-F720-41E8-8AB5-75E6496C2981}" destId="{C9C30B00-A19E-4814-A51F-4585A9293259}" srcOrd="8" destOrd="0" presId="urn:microsoft.com/office/officeart/2005/8/layout/vProcess5"/>
    <dgm:cxn modelId="{F3889167-BB0A-46D6-B438-1C5B06ADB8CE}" type="presParOf" srcId="{0C90339F-F720-41E8-8AB5-75E6496C2981}" destId="{4995A2FE-AF59-4AC4-A24C-30991729C534}" srcOrd="9" destOrd="0" presId="urn:microsoft.com/office/officeart/2005/8/layout/vProcess5"/>
    <dgm:cxn modelId="{CBEE0206-64F7-472B-8ABD-09ED785F11B8}" type="presParOf" srcId="{0C90339F-F720-41E8-8AB5-75E6496C2981}" destId="{551B529F-D6E5-42BE-A92C-BF81B7B27617}" srcOrd="10" destOrd="0" presId="urn:microsoft.com/office/officeart/2005/8/layout/vProcess5"/>
    <dgm:cxn modelId="{2981B252-7C8B-486D-8E54-1584CA2DF330}" type="presParOf" srcId="{0C90339F-F720-41E8-8AB5-75E6496C2981}" destId="{1E845FE7-B7DB-4E88-B300-2D8C59029BD1}"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62B84F-B272-4FCA-A70C-3434534E1CA1}" type="doc">
      <dgm:prSet loTypeId="urn:microsoft.com/office/officeart/2005/8/layout/vProcess5" loCatId="process" qsTypeId="urn:microsoft.com/office/officeart/2005/8/quickstyle/3d3" qsCatId="3D" csTypeId="urn:microsoft.com/office/officeart/2005/8/colors/accent3_2" csCatId="accent3" phldr="1"/>
      <dgm:spPr/>
      <dgm:t>
        <a:bodyPr/>
        <a:lstStyle/>
        <a:p>
          <a:endParaRPr lang="ru-RU"/>
        </a:p>
      </dgm:t>
    </dgm:pt>
    <dgm:pt modelId="{E58B767F-9A2B-45D5-9786-96C16F8BAE2A}">
      <dgm:prSet phldrT="[Текст]" custT="1"/>
      <dgm:spPr/>
      <dgm:t>
        <a:bodyPr/>
        <a:lstStyle/>
        <a:p>
          <a:pPr rtl="0"/>
          <a:r>
            <a:rPr kumimoji="0" lang="ru-RU" sz="2000" b="1" i="0" u="none" strike="noStrike" cap="none" normalizeH="0" baseline="0" dirty="0" err="1" smtClean="0">
              <a:ln/>
              <a:effectLst/>
              <a:latin typeface="Times New Roman" pitchFamily="18" charset="0"/>
              <a:ea typeface="Calibri" pitchFamily="34" charset="0"/>
              <a:cs typeface="Times New Roman" pitchFamily="18" charset="0"/>
            </a:rPr>
            <a:t>Өтімділік;</a:t>
          </a:r>
          <a:endParaRPr lang="ru-RU" sz="2000" b="1" dirty="0"/>
        </a:p>
      </dgm:t>
    </dgm:pt>
    <dgm:pt modelId="{8D67F34B-B1A2-4090-BEE2-6AD35520A26B}" type="parTrans" cxnId="{B419B5F9-D54F-4096-9D10-20EFC963339E}">
      <dgm:prSet/>
      <dgm:spPr/>
      <dgm:t>
        <a:bodyPr/>
        <a:lstStyle/>
        <a:p>
          <a:endParaRPr lang="ru-RU"/>
        </a:p>
      </dgm:t>
    </dgm:pt>
    <dgm:pt modelId="{8447FE06-29FE-40FE-8957-DB05AC97DE72}" type="sibTrans" cxnId="{B419B5F9-D54F-4096-9D10-20EFC963339E}">
      <dgm:prSet/>
      <dgm:spPr/>
      <dgm:t>
        <a:bodyPr/>
        <a:lstStyle/>
        <a:p>
          <a:endParaRPr lang="ru-RU"/>
        </a:p>
      </dgm:t>
    </dgm:pt>
    <dgm:pt modelId="{0F2605CE-D76B-45B0-8FFC-9749D89C7BA4}">
      <dgm:prSet phldrT="[Текст]" custT="1"/>
      <dgm:spPr/>
      <dgm:t>
        <a:bodyPr/>
        <a:lstStyle/>
        <a:p>
          <a:pPr rtl="0"/>
          <a:r>
            <a:rPr kumimoji="0" lang="ru-RU" sz="2000" b="1" i="0" u="none" strike="noStrike" cap="none" normalizeH="0" baseline="0" dirty="0" err="1" smtClean="0">
              <a:ln/>
              <a:effectLst/>
              <a:latin typeface="Times New Roman" pitchFamily="18" charset="0"/>
              <a:ea typeface="Calibri" pitchFamily="34" charset="0"/>
              <a:cs typeface="Times New Roman" pitchFamily="18" charset="0"/>
            </a:rPr>
            <a:t>Іскерлік</a:t>
          </a:r>
          <a:r>
            <a:rPr kumimoji="0" lang="ru-RU" sz="2000" b="1" i="0" u="none" strike="noStrike" cap="none" normalizeH="0" baseline="0" dirty="0" smtClean="0">
              <a:ln/>
              <a:effectLst/>
              <a:latin typeface="Times New Roman" pitchFamily="18" charset="0"/>
              <a:ea typeface="Calibri" pitchFamily="34" charset="0"/>
              <a:cs typeface="Times New Roman" pitchFamily="18" charset="0"/>
            </a:rPr>
            <a:t> </a:t>
          </a:r>
          <a:r>
            <a:rPr kumimoji="0" lang="ru-RU" sz="2000" b="1" i="0" u="none" strike="noStrike" cap="none" normalizeH="0" baseline="0" dirty="0" err="1" smtClean="0">
              <a:ln/>
              <a:effectLst/>
              <a:latin typeface="Times New Roman" pitchFamily="18" charset="0"/>
              <a:ea typeface="Calibri" pitchFamily="34" charset="0"/>
              <a:cs typeface="Times New Roman" pitchFamily="18" charset="0"/>
            </a:rPr>
            <a:t>белсенділік</a:t>
          </a:r>
          <a:r>
            <a:rPr kumimoji="0" lang="kk-KZ" sz="2000" b="1" i="0" u="none" strike="noStrike" cap="none" normalizeH="0" baseline="0" dirty="0" smtClean="0">
              <a:ln/>
              <a:effectLst/>
              <a:latin typeface="Times New Roman" pitchFamily="18" charset="0"/>
              <a:ea typeface="Calibri" pitchFamily="34" charset="0"/>
              <a:cs typeface="Times New Roman" pitchFamily="18" charset="0"/>
            </a:rPr>
            <a:t> (айналымдылық)</a:t>
          </a:r>
          <a:r>
            <a:rPr kumimoji="0" lang="ru-RU" sz="2000" b="1" i="0" u="none" strike="noStrike" cap="none" normalizeH="0" baseline="0" dirty="0" smtClean="0">
              <a:ln/>
              <a:effectLst/>
              <a:latin typeface="Times New Roman" pitchFamily="18" charset="0"/>
              <a:ea typeface="Calibri" pitchFamily="34" charset="0"/>
              <a:cs typeface="Times New Roman" pitchFamily="18" charset="0"/>
            </a:rPr>
            <a:t>;</a:t>
          </a:r>
          <a:endParaRPr lang="ru-RU" sz="2000" b="1" dirty="0"/>
        </a:p>
      </dgm:t>
    </dgm:pt>
    <dgm:pt modelId="{D5282A93-15C3-40B3-AAF2-B5BA4546BA81}" type="parTrans" cxnId="{7FC37988-A10F-4288-A120-7FF1A4E7E620}">
      <dgm:prSet/>
      <dgm:spPr/>
      <dgm:t>
        <a:bodyPr/>
        <a:lstStyle/>
        <a:p>
          <a:endParaRPr lang="ru-RU"/>
        </a:p>
      </dgm:t>
    </dgm:pt>
    <dgm:pt modelId="{D27EF570-F06D-48BA-BDE4-168B7B0512E5}" type="sibTrans" cxnId="{7FC37988-A10F-4288-A120-7FF1A4E7E620}">
      <dgm:prSet/>
      <dgm:spPr/>
      <dgm:t>
        <a:bodyPr/>
        <a:lstStyle/>
        <a:p>
          <a:endParaRPr lang="ru-RU"/>
        </a:p>
      </dgm:t>
    </dgm:pt>
    <dgm:pt modelId="{E188F28B-726B-4EDB-B585-ACB53ECB393C}">
      <dgm:prSet phldrT="[Текст]" custT="1"/>
      <dgm:spPr/>
      <dgm:t>
        <a:bodyPr/>
        <a:lstStyle/>
        <a:p>
          <a:pPr rtl="0"/>
          <a:r>
            <a:rPr kumimoji="0" lang="ru-RU" sz="2000" b="1" i="0" u="none" strike="noStrike" cap="none" normalizeH="0" baseline="0" dirty="0" err="1" smtClean="0">
              <a:ln/>
              <a:effectLst/>
              <a:latin typeface="Times New Roman" pitchFamily="18" charset="0"/>
              <a:ea typeface="Calibri" pitchFamily="34" charset="0"/>
              <a:cs typeface="Times New Roman" pitchFamily="18" charset="0"/>
            </a:rPr>
            <a:t>Рентабельділік</a:t>
          </a:r>
          <a:r>
            <a:rPr kumimoji="0" lang="kk-KZ" sz="2000" b="1" i="0" u="none" strike="noStrike" cap="none" normalizeH="0" baseline="0" dirty="0" smtClean="0">
              <a:ln/>
              <a:effectLst/>
              <a:latin typeface="Times New Roman" pitchFamily="18" charset="0"/>
              <a:ea typeface="Calibri" pitchFamily="34" charset="0"/>
              <a:cs typeface="Times New Roman" pitchFamily="18" charset="0"/>
            </a:rPr>
            <a:t> (пайдалылық</a:t>
          </a:r>
          <a:r>
            <a:rPr kumimoji="0" lang="ru-RU" sz="2000" b="1" i="0" u="none" strike="noStrike" cap="none" normalizeH="0" baseline="0" dirty="0" smtClean="0">
              <a:ln/>
              <a:effectLst/>
              <a:latin typeface="Times New Roman" pitchFamily="18" charset="0"/>
              <a:ea typeface="Calibri" pitchFamily="34" charset="0"/>
              <a:cs typeface="Times New Roman" pitchFamily="18" charset="0"/>
            </a:rPr>
            <a:t>);</a:t>
          </a:r>
          <a:endParaRPr lang="ru-RU" sz="2000" b="1" dirty="0"/>
        </a:p>
      </dgm:t>
    </dgm:pt>
    <dgm:pt modelId="{A7C3B8E2-169A-4357-BC6F-9128651EAAED}" type="parTrans" cxnId="{1AD37298-0B79-44A3-B7E7-375A5EA1122D}">
      <dgm:prSet/>
      <dgm:spPr/>
      <dgm:t>
        <a:bodyPr/>
        <a:lstStyle/>
        <a:p>
          <a:endParaRPr lang="ru-RU"/>
        </a:p>
      </dgm:t>
    </dgm:pt>
    <dgm:pt modelId="{DB9AEF8A-6D26-4639-AF7B-893FF327F7D8}" type="sibTrans" cxnId="{1AD37298-0B79-44A3-B7E7-375A5EA1122D}">
      <dgm:prSet/>
      <dgm:spPr/>
      <dgm:t>
        <a:bodyPr/>
        <a:lstStyle/>
        <a:p>
          <a:endParaRPr lang="ru-RU"/>
        </a:p>
      </dgm:t>
    </dgm:pt>
    <dgm:pt modelId="{D759C969-DE2A-4B95-9E2F-20468247093B}">
      <dgm:prSet custT="1"/>
      <dgm:spPr/>
      <dgm:t>
        <a:bodyPr/>
        <a:lstStyle/>
        <a:p>
          <a:pPr rtl="0"/>
          <a:r>
            <a:rPr kumimoji="0" lang="ru-RU" sz="2000" b="1" i="0" u="none" strike="noStrike" cap="none" normalizeH="0" baseline="0" dirty="0" err="1" smtClean="0">
              <a:ln/>
              <a:effectLst/>
              <a:latin typeface="Times New Roman" pitchFamily="18" charset="0"/>
              <a:ea typeface="Calibri" pitchFamily="34" charset="0"/>
              <a:cs typeface="Times New Roman" pitchFamily="18" charset="0"/>
            </a:rPr>
            <a:t>Қаржылық тұрақтылық;</a:t>
          </a:r>
          <a:endParaRPr kumimoji="0" lang="ru-RU" sz="2000" b="1" i="0" u="none" strike="noStrike" cap="none" normalizeH="0" baseline="0" dirty="0" smtClean="0">
            <a:ln/>
            <a:effectLst/>
            <a:latin typeface="Arial" pitchFamily="34" charset="0"/>
          </a:endParaRPr>
        </a:p>
      </dgm:t>
    </dgm:pt>
    <dgm:pt modelId="{7918B00A-D163-4F61-842E-8A82050B4020}" type="parTrans" cxnId="{316F6673-C426-4471-AFDC-8C5401BE2595}">
      <dgm:prSet/>
      <dgm:spPr/>
      <dgm:t>
        <a:bodyPr/>
        <a:lstStyle/>
        <a:p>
          <a:endParaRPr lang="ru-RU"/>
        </a:p>
      </dgm:t>
    </dgm:pt>
    <dgm:pt modelId="{34A602DB-AECA-43A0-94A3-441E7F515174}" type="sibTrans" cxnId="{316F6673-C426-4471-AFDC-8C5401BE2595}">
      <dgm:prSet/>
      <dgm:spPr/>
      <dgm:t>
        <a:bodyPr/>
        <a:lstStyle/>
        <a:p>
          <a:endParaRPr lang="ru-RU"/>
        </a:p>
      </dgm:t>
    </dgm:pt>
    <dgm:pt modelId="{91423758-11EA-4805-A194-3DF3292D66BA}">
      <dgm:prSet custT="1"/>
      <dgm:spPr/>
      <dgm:t>
        <a:bodyPr/>
        <a:lstStyle/>
        <a:p>
          <a:pPr rtl="0"/>
          <a:r>
            <a:rPr kumimoji="0" lang="ru-RU" sz="2000" b="1" i="0" u="none" strike="noStrike" cap="none" normalizeH="0" baseline="0" dirty="0" err="1" smtClean="0">
              <a:ln/>
              <a:effectLst/>
              <a:latin typeface="Times New Roman" pitchFamily="18" charset="0"/>
              <a:ea typeface="Calibri" pitchFamily="34" charset="0"/>
              <a:cs typeface="Times New Roman" pitchFamily="18" charset="0"/>
            </a:rPr>
            <a:t>Нарықтық белсенділік</a:t>
          </a:r>
          <a:r>
            <a:rPr kumimoji="0" lang="ru-RU" sz="2000" b="1" i="0" u="none" strike="noStrike" cap="none" normalizeH="0" baseline="0" dirty="0" smtClean="0">
              <a:ln/>
              <a:effectLst/>
              <a:latin typeface="Times New Roman" pitchFamily="18" charset="0"/>
              <a:ea typeface="Calibri" pitchFamily="34" charset="0"/>
              <a:cs typeface="Times New Roman" pitchFamily="18" charset="0"/>
            </a:rPr>
            <a:t> </a:t>
          </a:r>
          <a:r>
            <a:rPr kumimoji="0" lang="ru-RU" sz="2000" b="1" i="0" u="none" strike="noStrike" cap="none" normalizeH="0" baseline="0" dirty="0" err="1" smtClean="0">
              <a:ln/>
              <a:effectLst/>
              <a:latin typeface="Times New Roman" pitchFamily="18" charset="0"/>
              <a:ea typeface="Calibri" pitchFamily="34" charset="0"/>
              <a:cs typeface="Times New Roman" pitchFamily="18" charset="0"/>
            </a:rPr>
            <a:t>коэффициенттері</a:t>
          </a:r>
          <a:r>
            <a:rPr kumimoji="0" lang="kk-KZ" sz="2300" b="1" i="0" u="none" strike="noStrike" cap="none" normalizeH="0" baseline="0" dirty="0" smtClean="0">
              <a:ln/>
              <a:effectLst/>
              <a:latin typeface="Times New Roman" pitchFamily="18" charset="0"/>
              <a:ea typeface="Calibri" pitchFamily="34" charset="0"/>
              <a:cs typeface="Times New Roman" pitchFamily="18" charset="0"/>
            </a:rPr>
            <a:t>. </a:t>
          </a:r>
          <a:endParaRPr kumimoji="0" lang="kk-KZ" sz="2300" b="1" i="0" u="none" strike="noStrike" cap="none" normalizeH="0" baseline="0" dirty="0" smtClean="0">
            <a:ln/>
            <a:effectLst/>
            <a:latin typeface="Arial" pitchFamily="34" charset="0"/>
          </a:endParaRPr>
        </a:p>
      </dgm:t>
    </dgm:pt>
    <dgm:pt modelId="{610790A8-A174-4001-ACDB-A1D7279C814C}" type="parTrans" cxnId="{678AE57F-EDEF-4F54-93D6-C62AA05ABB0D}">
      <dgm:prSet/>
      <dgm:spPr/>
      <dgm:t>
        <a:bodyPr/>
        <a:lstStyle/>
        <a:p>
          <a:endParaRPr lang="ru-RU"/>
        </a:p>
      </dgm:t>
    </dgm:pt>
    <dgm:pt modelId="{CE02502A-3537-440D-B5D0-E7DAFAA24E1C}" type="sibTrans" cxnId="{678AE57F-EDEF-4F54-93D6-C62AA05ABB0D}">
      <dgm:prSet/>
      <dgm:spPr/>
      <dgm:t>
        <a:bodyPr/>
        <a:lstStyle/>
        <a:p>
          <a:endParaRPr lang="ru-RU"/>
        </a:p>
      </dgm:t>
    </dgm:pt>
    <dgm:pt modelId="{08270AC3-165D-46D9-AD39-3F3D68F6F2E0}" type="pres">
      <dgm:prSet presAssocID="{1A62B84F-B272-4FCA-A70C-3434534E1CA1}" presName="outerComposite" presStyleCnt="0">
        <dgm:presLayoutVars>
          <dgm:chMax val="5"/>
          <dgm:dir/>
          <dgm:resizeHandles val="exact"/>
        </dgm:presLayoutVars>
      </dgm:prSet>
      <dgm:spPr/>
      <dgm:t>
        <a:bodyPr/>
        <a:lstStyle/>
        <a:p>
          <a:endParaRPr lang="ru-RU"/>
        </a:p>
      </dgm:t>
    </dgm:pt>
    <dgm:pt modelId="{299520E4-9A8D-409E-9320-89777F41C4DB}" type="pres">
      <dgm:prSet presAssocID="{1A62B84F-B272-4FCA-A70C-3434534E1CA1}" presName="dummyMaxCanvas" presStyleCnt="0">
        <dgm:presLayoutVars/>
      </dgm:prSet>
      <dgm:spPr/>
      <dgm:t>
        <a:bodyPr/>
        <a:lstStyle/>
        <a:p>
          <a:endParaRPr lang="ru-RU"/>
        </a:p>
      </dgm:t>
    </dgm:pt>
    <dgm:pt modelId="{302077FA-56F3-4D09-AF87-816B92B0854A}" type="pres">
      <dgm:prSet presAssocID="{1A62B84F-B272-4FCA-A70C-3434534E1CA1}" presName="FiveNodes_1" presStyleLbl="node1" presStyleIdx="0" presStyleCnt="5" custLinFactNeighborX="-451" custLinFactNeighborY="-805">
        <dgm:presLayoutVars>
          <dgm:bulletEnabled val="1"/>
        </dgm:presLayoutVars>
      </dgm:prSet>
      <dgm:spPr/>
      <dgm:t>
        <a:bodyPr/>
        <a:lstStyle/>
        <a:p>
          <a:endParaRPr lang="ru-RU"/>
        </a:p>
      </dgm:t>
    </dgm:pt>
    <dgm:pt modelId="{672523E5-E152-4FEE-9ABB-9191A19E11D5}" type="pres">
      <dgm:prSet presAssocID="{1A62B84F-B272-4FCA-A70C-3434534E1CA1}" presName="FiveNodes_2" presStyleLbl="node1" presStyleIdx="1" presStyleCnt="5">
        <dgm:presLayoutVars>
          <dgm:bulletEnabled val="1"/>
        </dgm:presLayoutVars>
      </dgm:prSet>
      <dgm:spPr/>
      <dgm:t>
        <a:bodyPr/>
        <a:lstStyle/>
        <a:p>
          <a:endParaRPr lang="ru-RU"/>
        </a:p>
      </dgm:t>
    </dgm:pt>
    <dgm:pt modelId="{B2A06D68-98AF-4138-86AC-BD7CB2D4BFDA}" type="pres">
      <dgm:prSet presAssocID="{1A62B84F-B272-4FCA-A70C-3434534E1CA1}" presName="FiveNodes_3" presStyleLbl="node1" presStyleIdx="2" presStyleCnt="5">
        <dgm:presLayoutVars>
          <dgm:bulletEnabled val="1"/>
        </dgm:presLayoutVars>
      </dgm:prSet>
      <dgm:spPr/>
      <dgm:t>
        <a:bodyPr/>
        <a:lstStyle/>
        <a:p>
          <a:endParaRPr lang="ru-RU"/>
        </a:p>
      </dgm:t>
    </dgm:pt>
    <dgm:pt modelId="{995980DC-1AD3-4A7B-919D-A4E992A91719}" type="pres">
      <dgm:prSet presAssocID="{1A62B84F-B272-4FCA-A70C-3434534E1CA1}" presName="FiveNodes_4" presStyleLbl="node1" presStyleIdx="3" presStyleCnt="5">
        <dgm:presLayoutVars>
          <dgm:bulletEnabled val="1"/>
        </dgm:presLayoutVars>
      </dgm:prSet>
      <dgm:spPr/>
      <dgm:t>
        <a:bodyPr/>
        <a:lstStyle/>
        <a:p>
          <a:endParaRPr lang="ru-RU"/>
        </a:p>
      </dgm:t>
    </dgm:pt>
    <dgm:pt modelId="{A2302F55-9215-455D-A9A3-E9B05638DBB6}" type="pres">
      <dgm:prSet presAssocID="{1A62B84F-B272-4FCA-A70C-3434534E1CA1}" presName="FiveNodes_5" presStyleLbl="node1" presStyleIdx="4" presStyleCnt="5">
        <dgm:presLayoutVars>
          <dgm:bulletEnabled val="1"/>
        </dgm:presLayoutVars>
      </dgm:prSet>
      <dgm:spPr/>
      <dgm:t>
        <a:bodyPr/>
        <a:lstStyle/>
        <a:p>
          <a:endParaRPr lang="ru-RU"/>
        </a:p>
      </dgm:t>
    </dgm:pt>
    <dgm:pt modelId="{53A5E895-EF82-4E8A-9FDA-0677CDAF8FFE}" type="pres">
      <dgm:prSet presAssocID="{1A62B84F-B272-4FCA-A70C-3434534E1CA1}" presName="FiveConn_1-2" presStyleLbl="fgAccFollowNode1" presStyleIdx="0" presStyleCnt="4">
        <dgm:presLayoutVars>
          <dgm:bulletEnabled val="1"/>
        </dgm:presLayoutVars>
      </dgm:prSet>
      <dgm:spPr/>
      <dgm:t>
        <a:bodyPr/>
        <a:lstStyle/>
        <a:p>
          <a:endParaRPr lang="ru-RU"/>
        </a:p>
      </dgm:t>
    </dgm:pt>
    <dgm:pt modelId="{27DE61DE-F767-4446-A594-0EE07D65E734}" type="pres">
      <dgm:prSet presAssocID="{1A62B84F-B272-4FCA-A70C-3434534E1CA1}" presName="FiveConn_2-3" presStyleLbl="fgAccFollowNode1" presStyleIdx="1" presStyleCnt="4">
        <dgm:presLayoutVars>
          <dgm:bulletEnabled val="1"/>
        </dgm:presLayoutVars>
      </dgm:prSet>
      <dgm:spPr/>
      <dgm:t>
        <a:bodyPr/>
        <a:lstStyle/>
        <a:p>
          <a:endParaRPr lang="ru-RU"/>
        </a:p>
      </dgm:t>
    </dgm:pt>
    <dgm:pt modelId="{54A11983-174B-4088-84A9-B0F2711CE997}" type="pres">
      <dgm:prSet presAssocID="{1A62B84F-B272-4FCA-A70C-3434534E1CA1}" presName="FiveConn_3-4" presStyleLbl="fgAccFollowNode1" presStyleIdx="2" presStyleCnt="4">
        <dgm:presLayoutVars>
          <dgm:bulletEnabled val="1"/>
        </dgm:presLayoutVars>
      </dgm:prSet>
      <dgm:spPr/>
      <dgm:t>
        <a:bodyPr/>
        <a:lstStyle/>
        <a:p>
          <a:endParaRPr lang="ru-RU"/>
        </a:p>
      </dgm:t>
    </dgm:pt>
    <dgm:pt modelId="{C5757301-06BB-40C3-8FE1-65A6EA063757}" type="pres">
      <dgm:prSet presAssocID="{1A62B84F-B272-4FCA-A70C-3434534E1CA1}" presName="FiveConn_4-5" presStyleLbl="fgAccFollowNode1" presStyleIdx="3" presStyleCnt="4">
        <dgm:presLayoutVars>
          <dgm:bulletEnabled val="1"/>
        </dgm:presLayoutVars>
      </dgm:prSet>
      <dgm:spPr/>
      <dgm:t>
        <a:bodyPr/>
        <a:lstStyle/>
        <a:p>
          <a:endParaRPr lang="ru-RU"/>
        </a:p>
      </dgm:t>
    </dgm:pt>
    <dgm:pt modelId="{7F344743-DAFC-4F31-BBBA-2582A9F8EABD}" type="pres">
      <dgm:prSet presAssocID="{1A62B84F-B272-4FCA-A70C-3434534E1CA1}" presName="FiveNodes_1_text" presStyleLbl="node1" presStyleIdx="4" presStyleCnt="5">
        <dgm:presLayoutVars>
          <dgm:bulletEnabled val="1"/>
        </dgm:presLayoutVars>
      </dgm:prSet>
      <dgm:spPr/>
      <dgm:t>
        <a:bodyPr/>
        <a:lstStyle/>
        <a:p>
          <a:endParaRPr lang="ru-RU"/>
        </a:p>
      </dgm:t>
    </dgm:pt>
    <dgm:pt modelId="{4EA7B04D-032F-4D9F-AABA-87B0ED4A3DB1}" type="pres">
      <dgm:prSet presAssocID="{1A62B84F-B272-4FCA-A70C-3434534E1CA1}" presName="FiveNodes_2_text" presStyleLbl="node1" presStyleIdx="4" presStyleCnt="5">
        <dgm:presLayoutVars>
          <dgm:bulletEnabled val="1"/>
        </dgm:presLayoutVars>
      </dgm:prSet>
      <dgm:spPr/>
      <dgm:t>
        <a:bodyPr/>
        <a:lstStyle/>
        <a:p>
          <a:endParaRPr lang="ru-RU"/>
        </a:p>
      </dgm:t>
    </dgm:pt>
    <dgm:pt modelId="{DEFD6436-6EB5-4B09-A63F-E225B6B34FEC}" type="pres">
      <dgm:prSet presAssocID="{1A62B84F-B272-4FCA-A70C-3434534E1CA1}" presName="FiveNodes_3_text" presStyleLbl="node1" presStyleIdx="4" presStyleCnt="5">
        <dgm:presLayoutVars>
          <dgm:bulletEnabled val="1"/>
        </dgm:presLayoutVars>
      </dgm:prSet>
      <dgm:spPr/>
      <dgm:t>
        <a:bodyPr/>
        <a:lstStyle/>
        <a:p>
          <a:endParaRPr lang="ru-RU"/>
        </a:p>
      </dgm:t>
    </dgm:pt>
    <dgm:pt modelId="{B18AEE54-9EB1-43A6-BB9D-4C27F1DBD722}" type="pres">
      <dgm:prSet presAssocID="{1A62B84F-B272-4FCA-A70C-3434534E1CA1}" presName="FiveNodes_4_text" presStyleLbl="node1" presStyleIdx="4" presStyleCnt="5">
        <dgm:presLayoutVars>
          <dgm:bulletEnabled val="1"/>
        </dgm:presLayoutVars>
      </dgm:prSet>
      <dgm:spPr/>
      <dgm:t>
        <a:bodyPr/>
        <a:lstStyle/>
        <a:p>
          <a:endParaRPr lang="ru-RU"/>
        </a:p>
      </dgm:t>
    </dgm:pt>
    <dgm:pt modelId="{F0A165F9-2A4F-4CAF-AD22-5E94BCE96EFB}" type="pres">
      <dgm:prSet presAssocID="{1A62B84F-B272-4FCA-A70C-3434534E1CA1}" presName="FiveNodes_5_text" presStyleLbl="node1" presStyleIdx="4" presStyleCnt="5">
        <dgm:presLayoutVars>
          <dgm:bulletEnabled val="1"/>
        </dgm:presLayoutVars>
      </dgm:prSet>
      <dgm:spPr/>
      <dgm:t>
        <a:bodyPr/>
        <a:lstStyle/>
        <a:p>
          <a:endParaRPr lang="ru-RU"/>
        </a:p>
      </dgm:t>
    </dgm:pt>
  </dgm:ptLst>
  <dgm:cxnLst>
    <dgm:cxn modelId="{D9739214-7E4B-4F9C-B02B-B26CE330B436}" type="presOf" srcId="{D27EF570-F06D-48BA-BDE4-168B7B0512E5}" destId="{27DE61DE-F767-4446-A594-0EE07D65E734}" srcOrd="0" destOrd="0" presId="urn:microsoft.com/office/officeart/2005/8/layout/vProcess5"/>
    <dgm:cxn modelId="{1AD37298-0B79-44A3-B7E7-375A5EA1122D}" srcId="{1A62B84F-B272-4FCA-A70C-3434534E1CA1}" destId="{E188F28B-726B-4EDB-B585-ACB53ECB393C}" srcOrd="2" destOrd="0" parTransId="{A7C3B8E2-169A-4357-BC6F-9128651EAAED}" sibTransId="{DB9AEF8A-6D26-4639-AF7B-893FF327F7D8}"/>
    <dgm:cxn modelId="{7FC37988-A10F-4288-A120-7FF1A4E7E620}" srcId="{1A62B84F-B272-4FCA-A70C-3434534E1CA1}" destId="{0F2605CE-D76B-45B0-8FFC-9749D89C7BA4}" srcOrd="1" destOrd="0" parTransId="{D5282A93-15C3-40B3-AAF2-B5BA4546BA81}" sibTransId="{D27EF570-F06D-48BA-BDE4-168B7B0512E5}"/>
    <dgm:cxn modelId="{316F6673-C426-4471-AFDC-8C5401BE2595}" srcId="{1A62B84F-B272-4FCA-A70C-3434534E1CA1}" destId="{D759C969-DE2A-4B95-9E2F-20468247093B}" srcOrd="3" destOrd="0" parTransId="{7918B00A-D163-4F61-842E-8A82050B4020}" sibTransId="{34A602DB-AECA-43A0-94A3-441E7F515174}"/>
    <dgm:cxn modelId="{8D467233-4D75-4BA7-926E-9A2BCB6EB327}" type="presOf" srcId="{E188F28B-726B-4EDB-B585-ACB53ECB393C}" destId="{DEFD6436-6EB5-4B09-A63F-E225B6B34FEC}" srcOrd="1" destOrd="0" presId="urn:microsoft.com/office/officeart/2005/8/layout/vProcess5"/>
    <dgm:cxn modelId="{B419B5F9-D54F-4096-9D10-20EFC963339E}" srcId="{1A62B84F-B272-4FCA-A70C-3434534E1CA1}" destId="{E58B767F-9A2B-45D5-9786-96C16F8BAE2A}" srcOrd="0" destOrd="0" parTransId="{8D67F34B-B1A2-4090-BEE2-6AD35520A26B}" sibTransId="{8447FE06-29FE-40FE-8957-DB05AC97DE72}"/>
    <dgm:cxn modelId="{F47C7F84-43F4-468B-A2EE-1BA99887B4AC}" type="presOf" srcId="{D759C969-DE2A-4B95-9E2F-20468247093B}" destId="{995980DC-1AD3-4A7B-919D-A4E992A91719}" srcOrd="0" destOrd="0" presId="urn:microsoft.com/office/officeart/2005/8/layout/vProcess5"/>
    <dgm:cxn modelId="{447E1F75-FB9F-4166-9D1A-D27B3D5D1137}" type="presOf" srcId="{D759C969-DE2A-4B95-9E2F-20468247093B}" destId="{B18AEE54-9EB1-43A6-BB9D-4C27F1DBD722}" srcOrd="1" destOrd="0" presId="urn:microsoft.com/office/officeart/2005/8/layout/vProcess5"/>
    <dgm:cxn modelId="{EE60E897-6921-48FC-AA56-E7522EC745FA}" type="presOf" srcId="{0F2605CE-D76B-45B0-8FFC-9749D89C7BA4}" destId="{4EA7B04D-032F-4D9F-AABA-87B0ED4A3DB1}" srcOrd="1" destOrd="0" presId="urn:microsoft.com/office/officeart/2005/8/layout/vProcess5"/>
    <dgm:cxn modelId="{E7F585A2-F886-495F-8991-3438CA82DB4D}" type="presOf" srcId="{34A602DB-AECA-43A0-94A3-441E7F515174}" destId="{C5757301-06BB-40C3-8FE1-65A6EA063757}" srcOrd="0" destOrd="0" presId="urn:microsoft.com/office/officeart/2005/8/layout/vProcess5"/>
    <dgm:cxn modelId="{D006DCFB-8C2D-4334-84AA-F92735B7F2F8}" type="presOf" srcId="{91423758-11EA-4805-A194-3DF3292D66BA}" destId="{F0A165F9-2A4F-4CAF-AD22-5E94BCE96EFB}" srcOrd="1" destOrd="0" presId="urn:microsoft.com/office/officeart/2005/8/layout/vProcess5"/>
    <dgm:cxn modelId="{E8982AEB-1517-41A9-8A76-094371FB5332}" type="presOf" srcId="{DB9AEF8A-6D26-4639-AF7B-893FF327F7D8}" destId="{54A11983-174B-4088-84A9-B0F2711CE997}" srcOrd="0" destOrd="0" presId="urn:microsoft.com/office/officeart/2005/8/layout/vProcess5"/>
    <dgm:cxn modelId="{0ED22260-E6D1-4D17-918E-00DB19BE2B44}" type="presOf" srcId="{91423758-11EA-4805-A194-3DF3292D66BA}" destId="{A2302F55-9215-455D-A9A3-E9B05638DBB6}" srcOrd="0" destOrd="0" presId="urn:microsoft.com/office/officeart/2005/8/layout/vProcess5"/>
    <dgm:cxn modelId="{3F72DC2C-D292-483C-946D-04ACB70F61D4}" type="presOf" srcId="{8447FE06-29FE-40FE-8957-DB05AC97DE72}" destId="{53A5E895-EF82-4E8A-9FDA-0677CDAF8FFE}" srcOrd="0" destOrd="0" presId="urn:microsoft.com/office/officeart/2005/8/layout/vProcess5"/>
    <dgm:cxn modelId="{008F7D8C-1C14-4D1E-84CE-A9270CB12B6B}" type="presOf" srcId="{E58B767F-9A2B-45D5-9786-96C16F8BAE2A}" destId="{7F344743-DAFC-4F31-BBBA-2582A9F8EABD}" srcOrd="1" destOrd="0" presId="urn:microsoft.com/office/officeart/2005/8/layout/vProcess5"/>
    <dgm:cxn modelId="{A42B11DB-F0DE-44F5-B832-BFE5C1CF9968}" type="presOf" srcId="{E58B767F-9A2B-45D5-9786-96C16F8BAE2A}" destId="{302077FA-56F3-4D09-AF87-816B92B0854A}" srcOrd="0" destOrd="0" presId="urn:microsoft.com/office/officeart/2005/8/layout/vProcess5"/>
    <dgm:cxn modelId="{958C33A8-B8FD-4DA7-B458-EAC2B59139BD}" type="presOf" srcId="{E188F28B-726B-4EDB-B585-ACB53ECB393C}" destId="{B2A06D68-98AF-4138-86AC-BD7CB2D4BFDA}" srcOrd="0" destOrd="0" presId="urn:microsoft.com/office/officeart/2005/8/layout/vProcess5"/>
    <dgm:cxn modelId="{E8F1F125-7B06-4EB8-A00B-8E85B7804FCE}" type="presOf" srcId="{1A62B84F-B272-4FCA-A70C-3434534E1CA1}" destId="{08270AC3-165D-46D9-AD39-3F3D68F6F2E0}" srcOrd="0" destOrd="0" presId="urn:microsoft.com/office/officeart/2005/8/layout/vProcess5"/>
    <dgm:cxn modelId="{5C0C67F8-17BB-4788-8DD6-52FFA380DF05}" type="presOf" srcId="{0F2605CE-D76B-45B0-8FFC-9749D89C7BA4}" destId="{672523E5-E152-4FEE-9ABB-9191A19E11D5}" srcOrd="0" destOrd="0" presId="urn:microsoft.com/office/officeart/2005/8/layout/vProcess5"/>
    <dgm:cxn modelId="{678AE57F-EDEF-4F54-93D6-C62AA05ABB0D}" srcId="{1A62B84F-B272-4FCA-A70C-3434534E1CA1}" destId="{91423758-11EA-4805-A194-3DF3292D66BA}" srcOrd="4" destOrd="0" parTransId="{610790A8-A174-4001-ACDB-A1D7279C814C}" sibTransId="{CE02502A-3537-440D-B5D0-E7DAFAA24E1C}"/>
    <dgm:cxn modelId="{67820768-9E3C-40D6-AADC-8DEE34590D0C}" type="presParOf" srcId="{08270AC3-165D-46D9-AD39-3F3D68F6F2E0}" destId="{299520E4-9A8D-409E-9320-89777F41C4DB}" srcOrd="0" destOrd="0" presId="urn:microsoft.com/office/officeart/2005/8/layout/vProcess5"/>
    <dgm:cxn modelId="{DB8747CA-190F-4AB4-AC4E-989FC419CA56}" type="presParOf" srcId="{08270AC3-165D-46D9-AD39-3F3D68F6F2E0}" destId="{302077FA-56F3-4D09-AF87-816B92B0854A}" srcOrd="1" destOrd="0" presId="urn:microsoft.com/office/officeart/2005/8/layout/vProcess5"/>
    <dgm:cxn modelId="{4EBF194D-68F1-4553-A565-67E1C0637E73}" type="presParOf" srcId="{08270AC3-165D-46D9-AD39-3F3D68F6F2E0}" destId="{672523E5-E152-4FEE-9ABB-9191A19E11D5}" srcOrd="2" destOrd="0" presId="urn:microsoft.com/office/officeart/2005/8/layout/vProcess5"/>
    <dgm:cxn modelId="{2ABD4221-BEB9-48C4-9693-EAC3F7776492}" type="presParOf" srcId="{08270AC3-165D-46D9-AD39-3F3D68F6F2E0}" destId="{B2A06D68-98AF-4138-86AC-BD7CB2D4BFDA}" srcOrd="3" destOrd="0" presId="urn:microsoft.com/office/officeart/2005/8/layout/vProcess5"/>
    <dgm:cxn modelId="{9FA676A0-2B3C-4805-8084-AAEB5ED92815}" type="presParOf" srcId="{08270AC3-165D-46D9-AD39-3F3D68F6F2E0}" destId="{995980DC-1AD3-4A7B-919D-A4E992A91719}" srcOrd="4" destOrd="0" presId="urn:microsoft.com/office/officeart/2005/8/layout/vProcess5"/>
    <dgm:cxn modelId="{5BCE8955-B2FA-43EA-826A-2107DC86D8F2}" type="presParOf" srcId="{08270AC3-165D-46D9-AD39-3F3D68F6F2E0}" destId="{A2302F55-9215-455D-A9A3-E9B05638DBB6}" srcOrd="5" destOrd="0" presId="urn:microsoft.com/office/officeart/2005/8/layout/vProcess5"/>
    <dgm:cxn modelId="{3B73DA28-D486-49D3-BB9A-3FE2B5254AD3}" type="presParOf" srcId="{08270AC3-165D-46D9-AD39-3F3D68F6F2E0}" destId="{53A5E895-EF82-4E8A-9FDA-0677CDAF8FFE}" srcOrd="6" destOrd="0" presId="urn:microsoft.com/office/officeart/2005/8/layout/vProcess5"/>
    <dgm:cxn modelId="{4F5DCDB0-0BD4-4C73-90B7-59840B39A0BB}" type="presParOf" srcId="{08270AC3-165D-46D9-AD39-3F3D68F6F2E0}" destId="{27DE61DE-F767-4446-A594-0EE07D65E734}" srcOrd="7" destOrd="0" presId="urn:microsoft.com/office/officeart/2005/8/layout/vProcess5"/>
    <dgm:cxn modelId="{F0C0FA08-E2FC-4E99-B947-8BD5CEBDAE9A}" type="presParOf" srcId="{08270AC3-165D-46D9-AD39-3F3D68F6F2E0}" destId="{54A11983-174B-4088-84A9-B0F2711CE997}" srcOrd="8" destOrd="0" presId="urn:microsoft.com/office/officeart/2005/8/layout/vProcess5"/>
    <dgm:cxn modelId="{1293EBB9-0F84-46B7-A078-3CAD10388C99}" type="presParOf" srcId="{08270AC3-165D-46D9-AD39-3F3D68F6F2E0}" destId="{C5757301-06BB-40C3-8FE1-65A6EA063757}" srcOrd="9" destOrd="0" presId="urn:microsoft.com/office/officeart/2005/8/layout/vProcess5"/>
    <dgm:cxn modelId="{53F2E060-67AC-4AE6-854B-F77406A75428}" type="presParOf" srcId="{08270AC3-165D-46D9-AD39-3F3D68F6F2E0}" destId="{7F344743-DAFC-4F31-BBBA-2582A9F8EABD}" srcOrd="10" destOrd="0" presId="urn:microsoft.com/office/officeart/2005/8/layout/vProcess5"/>
    <dgm:cxn modelId="{08D85566-329F-4457-9B24-636873F0F665}" type="presParOf" srcId="{08270AC3-165D-46D9-AD39-3F3D68F6F2E0}" destId="{4EA7B04D-032F-4D9F-AABA-87B0ED4A3DB1}" srcOrd="11" destOrd="0" presId="urn:microsoft.com/office/officeart/2005/8/layout/vProcess5"/>
    <dgm:cxn modelId="{8C5CC26A-F2C6-407A-9D7B-CBFCC0C5DDAB}" type="presParOf" srcId="{08270AC3-165D-46D9-AD39-3F3D68F6F2E0}" destId="{DEFD6436-6EB5-4B09-A63F-E225B6B34FEC}" srcOrd="12" destOrd="0" presId="urn:microsoft.com/office/officeart/2005/8/layout/vProcess5"/>
    <dgm:cxn modelId="{776E7C82-3341-4815-B0C7-A5ADBD14EC6C}" type="presParOf" srcId="{08270AC3-165D-46D9-AD39-3F3D68F6F2E0}" destId="{B18AEE54-9EB1-43A6-BB9D-4C27F1DBD722}" srcOrd="13" destOrd="0" presId="urn:microsoft.com/office/officeart/2005/8/layout/vProcess5"/>
    <dgm:cxn modelId="{F1434A05-DD9C-4730-AD8A-F9170CBDE906}" type="presParOf" srcId="{08270AC3-165D-46D9-AD39-3F3D68F6F2E0}" destId="{F0A165F9-2A4F-4CAF-AD22-5E94BCE96EFB}"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6B55484-6763-469E-9ED0-F2FCC31A2708}" type="doc">
      <dgm:prSet loTypeId="urn:microsoft.com/office/officeart/2005/8/layout/radial4" loCatId="relationship" qsTypeId="urn:microsoft.com/office/officeart/2005/8/quickstyle/simple1#2" qsCatId="simple" csTypeId="urn:microsoft.com/office/officeart/2005/8/colors/accent2_3" csCatId="accent2" phldr="1"/>
      <dgm:spPr/>
      <dgm:t>
        <a:bodyPr/>
        <a:lstStyle/>
        <a:p>
          <a:endParaRPr lang="ru-RU"/>
        </a:p>
      </dgm:t>
    </dgm:pt>
    <dgm:pt modelId="{1002F864-FFC8-44F3-954A-BC67D1C29AA6}">
      <dgm:prSet phldrT="[Текст]" custT="1"/>
      <dgm:spPr/>
      <dgm:t>
        <a:bodyPr/>
        <a:lstStyle/>
        <a:p>
          <a:r>
            <a:rPr lang="kk-KZ" sz="1800" dirty="0" smtClean="0">
              <a:solidFill>
                <a:srgbClr val="FF0000"/>
              </a:solidFill>
              <a:latin typeface="Times New Roman" pitchFamily="18" charset="0"/>
              <a:cs typeface="Times New Roman" pitchFamily="18" charset="0"/>
            </a:rPr>
            <a:t>Өтімділік дәрежесіне, яғни ақша қаражаттарына айналу жылдамдығына байланысты кәсіпорын активтері келесідей топтарға бөлінеді</a:t>
          </a:r>
          <a:r>
            <a:rPr lang="ru-RU" sz="1800" dirty="0" smtClean="0">
              <a:solidFill>
                <a:srgbClr val="FF0000"/>
              </a:solidFill>
              <a:latin typeface="Times New Roman" pitchFamily="18" charset="0"/>
              <a:cs typeface="Times New Roman" pitchFamily="18" charset="0"/>
            </a:rPr>
            <a:t>:</a:t>
          </a:r>
          <a:endParaRPr lang="ru-RU" sz="1800" dirty="0">
            <a:solidFill>
              <a:srgbClr val="FF0000"/>
            </a:solidFill>
            <a:latin typeface="Times New Roman" pitchFamily="18" charset="0"/>
            <a:cs typeface="Times New Roman" pitchFamily="18" charset="0"/>
          </a:endParaRPr>
        </a:p>
      </dgm:t>
    </dgm:pt>
    <dgm:pt modelId="{4E6E287F-91A6-41DC-BFF6-457BE46B7FF5}" type="parTrans" cxnId="{CD32E895-9276-4E0B-BC1D-828A5887CB65}">
      <dgm:prSet/>
      <dgm:spPr/>
      <dgm:t>
        <a:bodyPr/>
        <a:lstStyle/>
        <a:p>
          <a:endParaRPr lang="ru-RU"/>
        </a:p>
      </dgm:t>
    </dgm:pt>
    <dgm:pt modelId="{654FD34C-9495-449D-A347-29585F09F261}" type="sibTrans" cxnId="{CD32E895-9276-4E0B-BC1D-828A5887CB65}">
      <dgm:prSet/>
      <dgm:spPr/>
      <dgm:t>
        <a:bodyPr/>
        <a:lstStyle/>
        <a:p>
          <a:endParaRPr lang="ru-RU"/>
        </a:p>
      </dgm:t>
    </dgm:pt>
    <dgm:pt modelId="{7931FC41-3BC2-4019-8FB5-A7559E7C7A9E}">
      <dgm:prSet phldrT="[Текст]" custT="1"/>
      <dgm:spPr/>
      <dgm:t>
        <a:bodyPr/>
        <a:lstStyle/>
        <a:p>
          <a:r>
            <a:rPr lang="kk-KZ" sz="1400" i="1" dirty="0" smtClean="0">
              <a:solidFill>
                <a:srgbClr val="FF0000"/>
              </a:solidFill>
              <a:latin typeface="Times New Roman" pitchFamily="18" charset="0"/>
              <a:cs typeface="Times New Roman" pitchFamily="18" charset="0"/>
            </a:rPr>
            <a:t>А1. Ең өтімді активтер</a:t>
          </a:r>
          <a:r>
            <a:rPr lang="kk-KZ" sz="1400" dirty="0" smtClean="0">
              <a:solidFill>
                <a:srgbClr val="FF0000"/>
              </a:solidFill>
              <a:latin typeface="Times New Roman" pitchFamily="18" charset="0"/>
              <a:cs typeface="Times New Roman" pitchFamily="18" charset="0"/>
            </a:rPr>
            <a:t>. </a:t>
          </a:r>
          <a:r>
            <a:rPr lang="kk-KZ" sz="1400" dirty="0" smtClean="0">
              <a:solidFill>
                <a:srgbClr val="0070C0"/>
              </a:solidFill>
              <a:latin typeface="Times New Roman" pitchFamily="18" charset="0"/>
              <a:cs typeface="Times New Roman" pitchFamily="18" charset="0"/>
            </a:rPr>
            <a:t>Әлемдік тәжірибеде бұларға кәсіпорынның ақша қаражаттарының барлық баптары мен құнды қағаздары жатады.</a:t>
          </a:r>
          <a:endParaRPr lang="ru-RU" sz="1400" dirty="0">
            <a:latin typeface="Times New Roman" pitchFamily="18" charset="0"/>
            <a:cs typeface="Times New Roman" pitchFamily="18" charset="0"/>
          </a:endParaRPr>
        </a:p>
      </dgm:t>
    </dgm:pt>
    <dgm:pt modelId="{5633F966-A2FD-40A3-9B93-DBEB264DC759}" type="parTrans" cxnId="{3199F7BF-77D0-46D9-92BE-4ECB4CC4E3E6}">
      <dgm:prSet/>
      <dgm:spPr/>
      <dgm:t>
        <a:bodyPr/>
        <a:lstStyle/>
        <a:p>
          <a:endParaRPr lang="ru-RU"/>
        </a:p>
      </dgm:t>
    </dgm:pt>
    <dgm:pt modelId="{36E21594-7CCB-41A4-92EB-DD1132E43CF4}" type="sibTrans" cxnId="{3199F7BF-77D0-46D9-92BE-4ECB4CC4E3E6}">
      <dgm:prSet/>
      <dgm:spPr/>
      <dgm:t>
        <a:bodyPr/>
        <a:lstStyle/>
        <a:p>
          <a:endParaRPr lang="ru-RU"/>
        </a:p>
      </dgm:t>
    </dgm:pt>
    <dgm:pt modelId="{F98F1664-4A4D-4416-967F-47020B961B34}">
      <dgm:prSet phldrT="[Текст]" custT="1"/>
      <dgm:spPr/>
      <dgm:t>
        <a:bodyPr/>
        <a:lstStyle/>
        <a:p>
          <a:r>
            <a:rPr lang="kk-KZ" sz="1400" i="1" dirty="0" smtClean="0">
              <a:solidFill>
                <a:srgbClr val="FF0000"/>
              </a:solidFill>
              <a:latin typeface="Times New Roman" pitchFamily="18" charset="0"/>
              <a:cs typeface="Times New Roman" pitchFamily="18" charset="0"/>
            </a:rPr>
            <a:t>А2. Тез өткізілетін активтер</a:t>
          </a:r>
          <a:r>
            <a:rPr lang="kk-KZ" sz="1400" dirty="0" smtClean="0">
              <a:solidFill>
                <a:srgbClr val="FF0000"/>
              </a:solidFill>
              <a:latin typeface="Times New Roman" pitchFamily="18" charset="0"/>
              <a:cs typeface="Times New Roman" pitchFamily="18" charset="0"/>
            </a:rPr>
            <a:t>. </a:t>
          </a:r>
          <a:r>
            <a:rPr lang="kk-KZ" sz="1400" dirty="0" smtClean="0">
              <a:solidFill>
                <a:srgbClr val="0070C0"/>
              </a:solidFill>
              <a:latin typeface="Times New Roman" pitchFamily="18" charset="0"/>
              <a:cs typeface="Times New Roman" pitchFamily="18" charset="0"/>
            </a:rPr>
            <a:t>Бұларға қысқа мерзімді дебиторлық борыш басқа да активтерді жатқызады.</a:t>
          </a:r>
          <a:endParaRPr lang="ru-RU" sz="1400" dirty="0">
            <a:latin typeface="Times New Roman" pitchFamily="18" charset="0"/>
            <a:cs typeface="Times New Roman" pitchFamily="18" charset="0"/>
          </a:endParaRPr>
        </a:p>
      </dgm:t>
    </dgm:pt>
    <dgm:pt modelId="{82CD3C13-EE23-470B-BC2D-AB3BFE0A4F7B}" type="parTrans" cxnId="{8C1C1AC3-8151-4A95-BB79-5B8B58639DA1}">
      <dgm:prSet/>
      <dgm:spPr/>
      <dgm:t>
        <a:bodyPr/>
        <a:lstStyle/>
        <a:p>
          <a:endParaRPr lang="ru-RU"/>
        </a:p>
      </dgm:t>
    </dgm:pt>
    <dgm:pt modelId="{90304D97-56CB-4FF1-9AEA-478F51377CB6}" type="sibTrans" cxnId="{8C1C1AC3-8151-4A95-BB79-5B8B58639DA1}">
      <dgm:prSet/>
      <dgm:spPr/>
      <dgm:t>
        <a:bodyPr/>
        <a:lstStyle/>
        <a:p>
          <a:endParaRPr lang="ru-RU"/>
        </a:p>
      </dgm:t>
    </dgm:pt>
    <dgm:pt modelId="{698DA50F-BA87-444B-8E5B-77D9A82E7398}">
      <dgm:prSet phldrT="[Текст]" custT="1"/>
      <dgm:spPr/>
      <dgm:t>
        <a:bodyPr/>
        <a:lstStyle/>
        <a:p>
          <a:r>
            <a:rPr lang="kk-KZ" sz="1400" i="1" dirty="0" smtClean="0">
              <a:solidFill>
                <a:srgbClr val="FF0000"/>
              </a:solidFill>
              <a:latin typeface="Times New Roman" pitchFamily="18" charset="0"/>
              <a:cs typeface="Times New Roman" pitchFamily="18" charset="0"/>
            </a:rPr>
            <a:t>А3. Баяу өткізілетін активтер</a:t>
          </a:r>
          <a:r>
            <a:rPr lang="kk-KZ" sz="1400" dirty="0" smtClean="0">
              <a:solidFill>
                <a:srgbClr val="FF0000"/>
              </a:solidFill>
              <a:latin typeface="Times New Roman" pitchFamily="18" charset="0"/>
              <a:cs typeface="Times New Roman" pitchFamily="18" charset="0"/>
            </a:rPr>
            <a:t>. </a:t>
          </a:r>
          <a:r>
            <a:rPr lang="kk-KZ" sz="1400" dirty="0" smtClean="0">
              <a:solidFill>
                <a:srgbClr val="0070C0"/>
              </a:solidFill>
              <a:latin typeface="Times New Roman" pitchFamily="18" charset="0"/>
              <a:cs typeface="Times New Roman" pitchFamily="18" charset="0"/>
            </a:rPr>
            <a:t>Бұларға тауарлы-материалдық қорлар жатады.</a:t>
          </a:r>
          <a:endParaRPr lang="ru-RU" sz="1400" dirty="0">
            <a:latin typeface="Times New Roman" pitchFamily="18" charset="0"/>
            <a:cs typeface="Times New Roman" pitchFamily="18" charset="0"/>
          </a:endParaRPr>
        </a:p>
      </dgm:t>
    </dgm:pt>
    <dgm:pt modelId="{DD7FD710-41FF-4262-B86C-38E1A8FF98DF}" type="parTrans" cxnId="{56F8AB70-5F5F-4982-A845-69ECB908FB6D}">
      <dgm:prSet/>
      <dgm:spPr/>
      <dgm:t>
        <a:bodyPr/>
        <a:lstStyle/>
        <a:p>
          <a:endParaRPr lang="ru-RU"/>
        </a:p>
      </dgm:t>
    </dgm:pt>
    <dgm:pt modelId="{16A059DF-1E8C-4E15-A881-8C3A8F3A4787}" type="sibTrans" cxnId="{56F8AB70-5F5F-4982-A845-69ECB908FB6D}">
      <dgm:prSet/>
      <dgm:spPr/>
      <dgm:t>
        <a:bodyPr/>
        <a:lstStyle/>
        <a:p>
          <a:endParaRPr lang="ru-RU"/>
        </a:p>
      </dgm:t>
    </dgm:pt>
    <dgm:pt modelId="{BE25F800-5CED-4486-8001-870EB6D6ADB3}">
      <dgm:prSet/>
      <dgm:spPr/>
      <dgm:t>
        <a:bodyPr/>
        <a:lstStyle/>
        <a:p>
          <a:endParaRPr lang="ru-RU"/>
        </a:p>
      </dgm:t>
    </dgm:pt>
    <dgm:pt modelId="{01AA2303-6308-437A-93EC-0081991C5428}" type="parTrans" cxnId="{825CD2B0-D747-4DA5-BB71-1FC766AB0A01}">
      <dgm:prSet/>
      <dgm:spPr/>
      <dgm:t>
        <a:bodyPr/>
        <a:lstStyle/>
        <a:p>
          <a:endParaRPr lang="ru-RU"/>
        </a:p>
      </dgm:t>
    </dgm:pt>
    <dgm:pt modelId="{73E0673D-72E8-43A8-9CF8-58D94D321B98}" type="sibTrans" cxnId="{825CD2B0-D747-4DA5-BB71-1FC766AB0A01}">
      <dgm:prSet/>
      <dgm:spPr/>
      <dgm:t>
        <a:bodyPr/>
        <a:lstStyle/>
        <a:p>
          <a:endParaRPr lang="ru-RU"/>
        </a:p>
      </dgm:t>
    </dgm:pt>
    <dgm:pt modelId="{47682049-F918-4E36-9A99-72AD13ABBCE5}">
      <dgm:prSet/>
      <dgm:spPr/>
      <dgm:t>
        <a:bodyPr/>
        <a:lstStyle/>
        <a:p>
          <a:endParaRPr lang="ru-RU"/>
        </a:p>
      </dgm:t>
    </dgm:pt>
    <dgm:pt modelId="{0DA0E5DF-C09D-40B2-AADF-4DAF8BFE4E50}" type="parTrans" cxnId="{CFBD86D4-B184-49DB-B01D-3DE074EFA674}">
      <dgm:prSet/>
      <dgm:spPr/>
      <dgm:t>
        <a:bodyPr/>
        <a:lstStyle/>
        <a:p>
          <a:endParaRPr lang="ru-RU"/>
        </a:p>
      </dgm:t>
    </dgm:pt>
    <dgm:pt modelId="{B90B884F-894F-4459-BB88-E646022A6EBA}" type="sibTrans" cxnId="{CFBD86D4-B184-49DB-B01D-3DE074EFA674}">
      <dgm:prSet/>
      <dgm:spPr/>
      <dgm:t>
        <a:bodyPr/>
        <a:lstStyle/>
        <a:p>
          <a:endParaRPr lang="ru-RU"/>
        </a:p>
      </dgm:t>
    </dgm:pt>
    <dgm:pt modelId="{85D47A9E-CD33-4589-8071-0FF2263B90D7}">
      <dgm:prSet/>
      <dgm:spPr/>
      <dgm:t>
        <a:bodyPr/>
        <a:lstStyle/>
        <a:p>
          <a:endParaRPr lang="ru-RU"/>
        </a:p>
      </dgm:t>
    </dgm:pt>
    <dgm:pt modelId="{DB1284A4-5E98-4A98-9318-B56810FB8391}" type="parTrans" cxnId="{0B1AE048-0A5F-4941-9172-E340BBB760E8}">
      <dgm:prSet/>
      <dgm:spPr/>
      <dgm:t>
        <a:bodyPr/>
        <a:lstStyle/>
        <a:p>
          <a:endParaRPr lang="ru-RU"/>
        </a:p>
      </dgm:t>
    </dgm:pt>
    <dgm:pt modelId="{C7B1B27A-B8CF-4670-98FE-BD43EBFFFEE7}" type="sibTrans" cxnId="{0B1AE048-0A5F-4941-9172-E340BBB760E8}">
      <dgm:prSet/>
      <dgm:spPr/>
      <dgm:t>
        <a:bodyPr/>
        <a:lstStyle/>
        <a:p>
          <a:endParaRPr lang="ru-RU"/>
        </a:p>
      </dgm:t>
    </dgm:pt>
    <dgm:pt modelId="{E3B1AB7E-503F-4F1B-9F42-569B84C7B590}">
      <dgm:prSet/>
      <dgm:spPr/>
      <dgm:t>
        <a:bodyPr/>
        <a:lstStyle/>
        <a:p>
          <a:endParaRPr lang="ru-RU"/>
        </a:p>
      </dgm:t>
    </dgm:pt>
    <dgm:pt modelId="{FA2A04EE-691E-4A53-A16B-C9EE7DAAFE64}" type="parTrans" cxnId="{84921F98-8B35-4F52-9D98-577F03183492}">
      <dgm:prSet/>
      <dgm:spPr/>
      <dgm:t>
        <a:bodyPr/>
        <a:lstStyle/>
        <a:p>
          <a:endParaRPr lang="ru-RU"/>
        </a:p>
      </dgm:t>
    </dgm:pt>
    <dgm:pt modelId="{5DBB03D2-40AF-402C-AE64-CD59B9D8DB9F}" type="sibTrans" cxnId="{84921F98-8B35-4F52-9D98-577F03183492}">
      <dgm:prSet/>
      <dgm:spPr/>
      <dgm:t>
        <a:bodyPr/>
        <a:lstStyle/>
        <a:p>
          <a:endParaRPr lang="ru-RU"/>
        </a:p>
      </dgm:t>
    </dgm:pt>
    <dgm:pt modelId="{5B7F72C3-0DDB-4312-B106-B0598602A2A6}">
      <dgm:prSet/>
      <dgm:spPr/>
      <dgm:t>
        <a:bodyPr/>
        <a:lstStyle/>
        <a:p>
          <a:r>
            <a:rPr lang="kk-KZ" i="1" dirty="0" smtClean="0">
              <a:solidFill>
                <a:srgbClr val="FF0000"/>
              </a:solidFill>
            </a:rPr>
            <a:t>А4. Қиын өткізілетін активтер</a:t>
          </a:r>
          <a:r>
            <a:rPr lang="kk-KZ" dirty="0" smtClean="0">
              <a:solidFill>
                <a:srgbClr val="FF0000"/>
              </a:solidFill>
            </a:rPr>
            <a:t>. </a:t>
          </a:r>
          <a:r>
            <a:rPr lang="kk-KZ" dirty="0" smtClean="0">
              <a:solidFill>
                <a:srgbClr val="0070C0"/>
              </a:solidFill>
            </a:rPr>
            <a:t>Бұлардың құрамында ұзақ мерзімді активтер жатқызылады.</a:t>
          </a:r>
          <a:endParaRPr lang="ru-RU" dirty="0">
            <a:solidFill>
              <a:srgbClr val="0070C0"/>
            </a:solidFill>
          </a:endParaRPr>
        </a:p>
      </dgm:t>
    </dgm:pt>
    <dgm:pt modelId="{199D052C-C299-4171-8EA4-B46AEBC49E0C}" type="parTrans" cxnId="{9DAA5ABC-BFE2-4B2C-98BE-C1B916F1E568}">
      <dgm:prSet/>
      <dgm:spPr/>
      <dgm:t>
        <a:bodyPr/>
        <a:lstStyle/>
        <a:p>
          <a:endParaRPr lang="ru-RU"/>
        </a:p>
      </dgm:t>
    </dgm:pt>
    <dgm:pt modelId="{4D0E5525-AAA9-4B4A-9CF5-5203A170121D}" type="sibTrans" cxnId="{9DAA5ABC-BFE2-4B2C-98BE-C1B916F1E568}">
      <dgm:prSet/>
      <dgm:spPr/>
      <dgm:t>
        <a:bodyPr/>
        <a:lstStyle/>
        <a:p>
          <a:endParaRPr lang="ru-RU"/>
        </a:p>
      </dgm:t>
    </dgm:pt>
    <dgm:pt modelId="{98A9791E-8A56-4761-B9CD-7991E83FEE7F}" type="pres">
      <dgm:prSet presAssocID="{06B55484-6763-469E-9ED0-F2FCC31A2708}" presName="cycle" presStyleCnt="0">
        <dgm:presLayoutVars>
          <dgm:chMax val="1"/>
          <dgm:dir/>
          <dgm:animLvl val="ctr"/>
          <dgm:resizeHandles val="exact"/>
        </dgm:presLayoutVars>
      </dgm:prSet>
      <dgm:spPr/>
      <dgm:t>
        <a:bodyPr/>
        <a:lstStyle/>
        <a:p>
          <a:endParaRPr lang="ru-RU"/>
        </a:p>
      </dgm:t>
    </dgm:pt>
    <dgm:pt modelId="{02B3767C-510D-43D5-8BA2-4C17781578AF}" type="pres">
      <dgm:prSet presAssocID="{1002F864-FFC8-44F3-954A-BC67D1C29AA6}" presName="centerShape" presStyleLbl="node0" presStyleIdx="0" presStyleCnt="1" custScaleX="129914" custScaleY="139429" custLinFactNeighborX="1133" custLinFactNeighborY="602"/>
      <dgm:spPr/>
      <dgm:t>
        <a:bodyPr/>
        <a:lstStyle/>
        <a:p>
          <a:endParaRPr lang="ru-RU"/>
        </a:p>
      </dgm:t>
    </dgm:pt>
    <dgm:pt modelId="{DED54EA0-2DC4-4243-A1A2-25BE95535827}" type="pres">
      <dgm:prSet presAssocID="{5633F966-A2FD-40A3-9B93-DBEB264DC759}" presName="parTrans" presStyleLbl="bgSibTrans2D1" presStyleIdx="0" presStyleCnt="4"/>
      <dgm:spPr/>
      <dgm:t>
        <a:bodyPr/>
        <a:lstStyle/>
        <a:p>
          <a:endParaRPr lang="ru-RU"/>
        </a:p>
      </dgm:t>
    </dgm:pt>
    <dgm:pt modelId="{ED6CE721-2284-4F0E-839A-92D5CD245B8D}" type="pres">
      <dgm:prSet presAssocID="{7931FC41-3BC2-4019-8FB5-A7559E7C7A9E}" presName="node" presStyleLbl="node1" presStyleIdx="0" presStyleCnt="4">
        <dgm:presLayoutVars>
          <dgm:bulletEnabled val="1"/>
        </dgm:presLayoutVars>
      </dgm:prSet>
      <dgm:spPr/>
      <dgm:t>
        <a:bodyPr/>
        <a:lstStyle/>
        <a:p>
          <a:endParaRPr lang="ru-RU"/>
        </a:p>
      </dgm:t>
    </dgm:pt>
    <dgm:pt modelId="{CE81D8E0-4C92-413F-BBB7-8870EDDDB88B}" type="pres">
      <dgm:prSet presAssocID="{82CD3C13-EE23-470B-BC2D-AB3BFE0A4F7B}" presName="parTrans" presStyleLbl="bgSibTrans2D1" presStyleIdx="1" presStyleCnt="4"/>
      <dgm:spPr/>
      <dgm:t>
        <a:bodyPr/>
        <a:lstStyle/>
        <a:p>
          <a:endParaRPr lang="ru-RU"/>
        </a:p>
      </dgm:t>
    </dgm:pt>
    <dgm:pt modelId="{2C01A834-7F6B-437C-B508-FF4316923BF3}" type="pres">
      <dgm:prSet presAssocID="{F98F1664-4A4D-4416-967F-47020B961B34}" presName="node" presStyleLbl="node1" presStyleIdx="1" presStyleCnt="4">
        <dgm:presLayoutVars>
          <dgm:bulletEnabled val="1"/>
        </dgm:presLayoutVars>
      </dgm:prSet>
      <dgm:spPr/>
      <dgm:t>
        <a:bodyPr/>
        <a:lstStyle/>
        <a:p>
          <a:endParaRPr lang="ru-RU"/>
        </a:p>
      </dgm:t>
    </dgm:pt>
    <dgm:pt modelId="{1A3F1DB8-564D-4BFD-90D0-65F3DC116992}" type="pres">
      <dgm:prSet presAssocID="{DD7FD710-41FF-4262-B86C-38E1A8FF98DF}" presName="parTrans" presStyleLbl="bgSibTrans2D1" presStyleIdx="2" presStyleCnt="4"/>
      <dgm:spPr/>
      <dgm:t>
        <a:bodyPr/>
        <a:lstStyle/>
        <a:p>
          <a:endParaRPr lang="ru-RU"/>
        </a:p>
      </dgm:t>
    </dgm:pt>
    <dgm:pt modelId="{8289F545-C4A5-471B-8005-3D5ECD277512}" type="pres">
      <dgm:prSet presAssocID="{698DA50F-BA87-444B-8E5B-77D9A82E7398}" presName="node" presStyleLbl="node1" presStyleIdx="2" presStyleCnt="4">
        <dgm:presLayoutVars>
          <dgm:bulletEnabled val="1"/>
        </dgm:presLayoutVars>
      </dgm:prSet>
      <dgm:spPr/>
      <dgm:t>
        <a:bodyPr/>
        <a:lstStyle/>
        <a:p>
          <a:endParaRPr lang="ru-RU"/>
        </a:p>
      </dgm:t>
    </dgm:pt>
    <dgm:pt modelId="{96683CC7-0A17-4014-914A-A7DA49758B58}" type="pres">
      <dgm:prSet presAssocID="{199D052C-C299-4171-8EA4-B46AEBC49E0C}" presName="parTrans" presStyleLbl="bgSibTrans2D1" presStyleIdx="3" presStyleCnt="4"/>
      <dgm:spPr/>
      <dgm:t>
        <a:bodyPr/>
        <a:lstStyle/>
        <a:p>
          <a:endParaRPr lang="ru-RU"/>
        </a:p>
      </dgm:t>
    </dgm:pt>
    <dgm:pt modelId="{D2CF9114-39B4-4011-9322-39078D664292}" type="pres">
      <dgm:prSet presAssocID="{5B7F72C3-0DDB-4312-B106-B0598602A2A6}" presName="node" presStyleLbl="node1" presStyleIdx="3" presStyleCnt="4">
        <dgm:presLayoutVars>
          <dgm:bulletEnabled val="1"/>
        </dgm:presLayoutVars>
      </dgm:prSet>
      <dgm:spPr/>
      <dgm:t>
        <a:bodyPr/>
        <a:lstStyle/>
        <a:p>
          <a:endParaRPr lang="ru-RU"/>
        </a:p>
      </dgm:t>
    </dgm:pt>
  </dgm:ptLst>
  <dgm:cxnLst>
    <dgm:cxn modelId="{2F714698-AEB9-4190-9A02-98BA2C0B81C1}" type="presOf" srcId="{5633F966-A2FD-40A3-9B93-DBEB264DC759}" destId="{DED54EA0-2DC4-4243-A1A2-25BE95535827}" srcOrd="0" destOrd="0" presId="urn:microsoft.com/office/officeart/2005/8/layout/radial4"/>
    <dgm:cxn modelId="{3199F7BF-77D0-46D9-92BE-4ECB4CC4E3E6}" srcId="{1002F864-FFC8-44F3-954A-BC67D1C29AA6}" destId="{7931FC41-3BC2-4019-8FB5-A7559E7C7A9E}" srcOrd="0" destOrd="0" parTransId="{5633F966-A2FD-40A3-9B93-DBEB264DC759}" sibTransId="{36E21594-7CCB-41A4-92EB-DD1132E43CF4}"/>
    <dgm:cxn modelId="{84921F98-8B35-4F52-9D98-577F03183492}" srcId="{06B55484-6763-469E-9ED0-F2FCC31A2708}" destId="{E3B1AB7E-503F-4F1B-9F42-569B84C7B590}" srcOrd="4" destOrd="0" parTransId="{FA2A04EE-691E-4A53-A16B-C9EE7DAAFE64}" sibTransId="{5DBB03D2-40AF-402C-AE64-CD59B9D8DB9F}"/>
    <dgm:cxn modelId="{CD32E895-9276-4E0B-BC1D-828A5887CB65}" srcId="{06B55484-6763-469E-9ED0-F2FCC31A2708}" destId="{1002F864-FFC8-44F3-954A-BC67D1C29AA6}" srcOrd="0" destOrd="0" parTransId="{4E6E287F-91A6-41DC-BFF6-457BE46B7FF5}" sibTransId="{654FD34C-9495-449D-A347-29585F09F261}"/>
    <dgm:cxn modelId="{2271FC7B-56F8-4AF0-94F5-9F9984CB9757}" type="presOf" srcId="{7931FC41-3BC2-4019-8FB5-A7559E7C7A9E}" destId="{ED6CE721-2284-4F0E-839A-92D5CD245B8D}" srcOrd="0" destOrd="0" presId="urn:microsoft.com/office/officeart/2005/8/layout/radial4"/>
    <dgm:cxn modelId="{549A6568-DCBA-43F0-9DF0-EB9AF9D5A262}" type="presOf" srcId="{F98F1664-4A4D-4416-967F-47020B961B34}" destId="{2C01A834-7F6B-437C-B508-FF4316923BF3}" srcOrd="0" destOrd="0" presId="urn:microsoft.com/office/officeart/2005/8/layout/radial4"/>
    <dgm:cxn modelId="{FC539B7A-A5E0-4F7A-AA2F-A0217FD9B761}" type="presOf" srcId="{199D052C-C299-4171-8EA4-B46AEBC49E0C}" destId="{96683CC7-0A17-4014-914A-A7DA49758B58}" srcOrd="0" destOrd="0" presId="urn:microsoft.com/office/officeart/2005/8/layout/radial4"/>
    <dgm:cxn modelId="{874DCFB2-0109-4C08-8846-2C9E0DC36673}" type="presOf" srcId="{82CD3C13-EE23-470B-BC2D-AB3BFE0A4F7B}" destId="{CE81D8E0-4C92-413F-BBB7-8870EDDDB88B}" srcOrd="0" destOrd="0" presId="urn:microsoft.com/office/officeart/2005/8/layout/radial4"/>
    <dgm:cxn modelId="{BC5A970A-0C42-41D6-9BB1-2927F2646FC8}" type="presOf" srcId="{DD7FD710-41FF-4262-B86C-38E1A8FF98DF}" destId="{1A3F1DB8-564D-4BFD-90D0-65F3DC116992}" srcOrd="0" destOrd="0" presId="urn:microsoft.com/office/officeart/2005/8/layout/radial4"/>
    <dgm:cxn modelId="{A18C3E13-554C-418C-8B6D-4586087CF9C8}" type="presOf" srcId="{1002F864-FFC8-44F3-954A-BC67D1C29AA6}" destId="{02B3767C-510D-43D5-8BA2-4C17781578AF}" srcOrd="0" destOrd="0" presId="urn:microsoft.com/office/officeart/2005/8/layout/radial4"/>
    <dgm:cxn modelId="{0B1AE048-0A5F-4941-9172-E340BBB760E8}" srcId="{06B55484-6763-469E-9ED0-F2FCC31A2708}" destId="{85D47A9E-CD33-4589-8071-0FF2263B90D7}" srcOrd="3" destOrd="0" parTransId="{DB1284A4-5E98-4A98-9318-B56810FB8391}" sibTransId="{C7B1B27A-B8CF-4670-98FE-BD43EBFFFEE7}"/>
    <dgm:cxn modelId="{825CD2B0-D747-4DA5-BB71-1FC766AB0A01}" srcId="{06B55484-6763-469E-9ED0-F2FCC31A2708}" destId="{BE25F800-5CED-4486-8001-870EB6D6ADB3}" srcOrd="1" destOrd="0" parTransId="{01AA2303-6308-437A-93EC-0081991C5428}" sibTransId="{73E0673D-72E8-43A8-9CF8-58D94D321B98}"/>
    <dgm:cxn modelId="{56F8AB70-5F5F-4982-A845-69ECB908FB6D}" srcId="{1002F864-FFC8-44F3-954A-BC67D1C29AA6}" destId="{698DA50F-BA87-444B-8E5B-77D9A82E7398}" srcOrd="2" destOrd="0" parTransId="{DD7FD710-41FF-4262-B86C-38E1A8FF98DF}" sibTransId="{16A059DF-1E8C-4E15-A881-8C3A8F3A4787}"/>
    <dgm:cxn modelId="{5467D6F8-2FD6-4922-9AC4-0B7EA70E0AD2}" type="presOf" srcId="{698DA50F-BA87-444B-8E5B-77D9A82E7398}" destId="{8289F545-C4A5-471B-8005-3D5ECD277512}" srcOrd="0" destOrd="0" presId="urn:microsoft.com/office/officeart/2005/8/layout/radial4"/>
    <dgm:cxn modelId="{CFBD86D4-B184-49DB-B01D-3DE074EFA674}" srcId="{06B55484-6763-469E-9ED0-F2FCC31A2708}" destId="{47682049-F918-4E36-9A99-72AD13ABBCE5}" srcOrd="2" destOrd="0" parTransId="{0DA0E5DF-C09D-40B2-AADF-4DAF8BFE4E50}" sibTransId="{B90B884F-894F-4459-BB88-E646022A6EBA}"/>
    <dgm:cxn modelId="{9DAA5ABC-BFE2-4B2C-98BE-C1B916F1E568}" srcId="{1002F864-FFC8-44F3-954A-BC67D1C29AA6}" destId="{5B7F72C3-0DDB-4312-B106-B0598602A2A6}" srcOrd="3" destOrd="0" parTransId="{199D052C-C299-4171-8EA4-B46AEBC49E0C}" sibTransId="{4D0E5525-AAA9-4B4A-9CF5-5203A170121D}"/>
    <dgm:cxn modelId="{86BCE6AA-FB79-4ECE-8113-9BCFAEC3BFEA}" type="presOf" srcId="{06B55484-6763-469E-9ED0-F2FCC31A2708}" destId="{98A9791E-8A56-4761-B9CD-7991E83FEE7F}" srcOrd="0" destOrd="0" presId="urn:microsoft.com/office/officeart/2005/8/layout/radial4"/>
    <dgm:cxn modelId="{8C1C1AC3-8151-4A95-BB79-5B8B58639DA1}" srcId="{1002F864-FFC8-44F3-954A-BC67D1C29AA6}" destId="{F98F1664-4A4D-4416-967F-47020B961B34}" srcOrd="1" destOrd="0" parTransId="{82CD3C13-EE23-470B-BC2D-AB3BFE0A4F7B}" sibTransId="{90304D97-56CB-4FF1-9AEA-478F51377CB6}"/>
    <dgm:cxn modelId="{DB0463D3-1AE7-48BA-A939-FAC81B6C2E56}" type="presOf" srcId="{5B7F72C3-0DDB-4312-B106-B0598602A2A6}" destId="{D2CF9114-39B4-4011-9322-39078D664292}" srcOrd="0" destOrd="0" presId="urn:microsoft.com/office/officeart/2005/8/layout/radial4"/>
    <dgm:cxn modelId="{734F3402-D798-4729-825D-9750DDA3BC4D}" type="presParOf" srcId="{98A9791E-8A56-4761-B9CD-7991E83FEE7F}" destId="{02B3767C-510D-43D5-8BA2-4C17781578AF}" srcOrd="0" destOrd="0" presId="urn:microsoft.com/office/officeart/2005/8/layout/radial4"/>
    <dgm:cxn modelId="{AC3F4619-2854-4EE1-A60E-C20D14A3449D}" type="presParOf" srcId="{98A9791E-8A56-4761-B9CD-7991E83FEE7F}" destId="{DED54EA0-2DC4-4243-A1A2-25BE95535827}" srcOrd="1" destOrd="0" presId="urn:microsoft.com/office/officeart/2005/8/layout/radial4"/>
    <dgm:cxn modelId="{BE533EBE-A18C-4532-BF8C-22892955CB40}" type="presParOf" srcId="{98A9791E-8A56-4761-B9CD-7991E83FEE7F}" destId="{ED6CE721-2284-4F0E-839A-92D5CD245B8D}" srcOrd="2" destOrd="0" presId="urn:microsoft.com/office/officeart/2005/8/layout/radial4"/>
    <dgm:cxn modelId="{6DD531C7-73CF-4DB4-9654-E0AF3F4C67F4}" type="presParOf" srcId="{98A9791E-8A56-4761-B9CD-7991E83FEE7F}" destId="{CE81D8E0-4C92-413F-BBB7-8870EDDDB88B}" srcOrd="3" destOrd="0" presId="urn:microsoft.com/office/officeart/2005/8/layout/radial4"/>
    <dgm:cxn modelId="{A6CE9794-66D0-4A5A-BF07-D6E55BB3AF51}" type="presParOf" srcId="{98A9791E-8A56-4761-B9CD-7991E83FEE7F}" destId="{2C01A834-7F6B-437C-B508-FF4316923BF3}" srcOrd="4" destOrd="0" presId="urn:microsoft.com/office/officeart/2005/8/layout/radial4"/>
    <dgm:cxn modelId="{C5C5DBAA-BE9A-4B0F-9632-3049CD181025}" type="presParOf" srcId="{98A9791E-8A56-4761-B9CD-7991E83FEE7F}" destId="{1A3F1DB8-564D-4BFD-90D0-65F3DC116992}" srcOrd="5" destOrd="0" presId="urn:microsoft.com/office/officeart/2005/8/layout/radial4"/>
    <dgm:cxn modelId="{078A3FBA-AFFA-402C-8123-36EC905E65F8}" type="presParOf" srcId="{98A9791E-8A56-4761-B9CD-7991E83FEE7F}" destId="{8289F545-C4A5-471B-8005-3D5ECD277512}" srcOrd="6" destOrd="0" presId="urn:microsoft.com/office/officeart/2005/8/layout/radial4"/>
    <dgm:cxn modelId="{F5AA9BD7-E3E8-4BB6-8BEC-0F12F492686B}" type="presParOf" srcId="{98A9791E-8A56-4761-B9CD-7991E83FEE7F}" destId="{96683CC7-0A17-4014-914A-A7DA49758B58}" srcOrd="7" destOrd="0" presId="urn:microsoft.com/office/officeart/2005/8/layout/radial4"/>
    <dgm:cxn modelId="{292B07B4-BEFB-49C8-8C88-18C411F0FB00}" type="presParOf" srcId="{98A9791E-8A56-4761-B9CD-7991E83FEE7F}" destId="{D2CF9114-39B4-4011-9322-39078D664292}"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51E94B8-1332-411B-8225-ED7AE73E7BE1}" type="doc">
      <dgm:prSet loTypeId="urn:microsoft.com/office/officeart/2005/8/layout/arrow2" loCatId="process" qsTypeId="urn:microsoft.com/office/officeart/2005/8/quickstyle/3d1" qsCatId="3D" csTypeId="urn:microsoft.com/office/officeart/2005/8/colors/accent1_2#1" csCatId="accent1" phldr="1"/>
      <dgm:spPr/>
      <dgm:t>
        <a:bodyPr/>
        <a:lstStyle/>
        <a:p>
          <a:endParaRPr lang="ru-RU"/>
        </a:p>
      </dgm:t>
    </dgm:pt>
    <dgm:pt modelId="{57449CAA-9AF6-4410-8BE1-04D5585E75B9}">
      <dgm:prSet phldrT="[Текст]" custT="1"/>
      <dgm:spPr/>
      <dgm:t>
        <a:bodyPr/>
        <a:lstStyle/>
        <a:p>
          <a:r>
            <a:rPr lang="kk-KZ" sz="1400" i="1" dirty="0" smtClean="0">
              <a:solidFill>
                <a:srgbClr val="7030A0"/>
              </a:solidFill>
            </a:rPr>
            <a:t>П4. Тұрақты міндеттемелер</a:t>
          </a:r>
          <a:r>
            <a:rPr lang="kk-KZ" sz="1400" dirty="0" smtClean="0">
              <a:solidFill>
                <a:srgbClr val="7030A0"/>
              </a:solidFill>
            </a:rPr>
            <a:t>. Бұған меншікті капитал жатқызылады.</a:t>
          </a:r>
          <a:endParaRPr lang="ru-RU" sz="1400" dirty="0">
            <a:solidFill>
              <a:srgbClr val="7030A0"/>
            </a:solidFill>
            <a:latin typeface="Times New Roman" pitchFamily="18" charset="0"/>
            <a:cs typeface="Times New Roman" pitchFamily="18" charset="0"/>
          </a:endParaRPr>
        </a:p>
      </dgm:t>
    </dgm:pt>
    <dgm:pt modelId="{DE15F3FE-2C56-441B-81FB-7F02EB10F4A8}" type="parTrans" cxnId="{CFD0364C-887C-40CD-A1FB-CBB90B41D64D}">
      <dgm:prSet/>
      <dgm:spPr/>
      <dgm:t>
        <a:bodyPr/>
        <a:lstStyle/>
        <a:p>
          <a:endParaRPr lang="ru-RU"/>
        </a:p>
      </dgm:t>
    </dgm:pt>
    <dgm:pt modelId="{E455AE8E-2D9A-4D25-A286-B038F34CC5D1}" type="sibTrans" cxnId="{CFD0364C-887C-40CD-A1FB-CBB90B41D64D}">
      <dgm:prSet/>
      <dgm:spPr/>
      <dgm:t>
        <a:bodyPr/>
        <a:lstStyle/>
        <a:p>
          <a:endParaRPr lang="ru-RU"/>
        </a:p>
      </dgm:t>
    </dgm:pt>
    <dgm:pt modelId="{7B313FAC-3BDE-4601-9E51-1F9C16BE638E}">
      <dgm:prSet phldrT="[Текст]" custT="1"/>
      <dgm:spPr/>
      <dgm:t>
        <a:bodyPr/>
        <a:lstStyle/>
        <a:p>
          <a:r>
            <a:rPr lang="kk-KZ" sz="1400" i="1" dirty="0" smtClean="0">
              <a:solidFill>
                <a:srgbClr val="7030A0"/>
              </a:solidFill>
            </a:rPr>
            <a:t>П3. Ұзақ мерзімді міндеттемелер</a:t>
          </a:r>
          <a:r>
            <a:rPr lang="kk-KZ" sz="1400" dirty="0" smtClean="0">
              <a:solidFill>
                <a:srgbClr val="7030A0"/>
              </a:solidFill>
            </a:rPr>
            <a:t> – ұзақ мерзімді несиелер мен заемдар.</a:t>
          </a:r>
          <a:endParaRPr lang="ru-RU" sz="1400" dirty="0">
            <a:solidFill>
              <a:srgbClr val="7030A0"/>
            </a:solidFill>
            <a:latin typeface="Times New Roman" pitchFamily="18" charset="0"/>
            <a:cs typeface="Times New Roman" pitchFamily="18" charset="0"/>
          </a:endParaRPr>
        </a:p>
      </dgm:t>
    </dgm:pt>
    <dgm:pt modelId="{40F85224-DCB2-4E30-A194-A2910BD90F7D}" type="parTrans" cxnId="{BBC3623F-9F54-4141-BCEB-D21EF995FC07}">
      <dgm:prSet/>
      <dgm:spPr/>
      <dgm:t>
        <a:bodyPr/>
        <a:lstStyle/>
        <a:p>
          <a:endParaRPr lang="ru-RU"/>
        </a:p>
      </dgm:t>
    </dgm:pt>
    <dgm:pt modelId="{1278F198-B1A0-4CE7-A35F-841ED9668034}" type="sibTrans" cxnId="{BBC3623F-9F54-4141-BCEB-D21EF995FC07}">
      <dgm:prSet/>
      <dgm:spPr/>
      <dgm:t>
        <a:bodyPr/>
        <a:lstStyle/>
        <a:p>
          <a:endParaRPr lang="ru-RU"/>
        </a:p>
      </dgm:t>
    </dgm:pt>
    <dgm:pt modelId="{31413EA6-FD0F-43E4-9708-E5CDD0CA7C89}">
      <dgm:prSet phldrT="[Текст]" custT="1"/>
      <dgm:spPr/>
      <dgm:t>
        <a:bodyPr/>
        <a:lstStyle/>
        <a:p>
          <a:r>
            <a:rPr lang="kk-KZ" sz="1400" i="1" dirty="0" smtClean="0">
              <a:solidFill>
                <a:srgbClr val="7030A0"/>
              </a:solidFill>
            </a:rPr>
            <a:t>П2. Қысқа мерзімді міндеттемелер</a:t>
          </a:r>
          <a:r>
            <a:rPr lang="kk-KZ" sz="1400" dirty="0" smtClean="0">
              <a:solidFill>
                <a:srgbClr val="7030A0"/>
              </a:solidFill>
            </a:rPr>
            <a:t> – қысқа мерзімді несиелер мен заемдар және жұмыскерлерге арналған қарыздар.</a:t>
          </a:r>
          <a:endParaRPr lang="ru-RU" sz="1400" dirty="0">
            <a:solidFill>
              <a:srgbClr val="7030A0"/>
            </a:solidFill>
          </a:endParaRPr>
        </a:p>
      </dgm:t>
    </dgm:pt>
    <dgm:pt modelId="{3FB3BC13-CF35-42E0-B143-6D092F2FC721}" type="parTrans" cxnId="{22FCC0E2-ED71-41B5-B24B-70CF41940970}">
      <dgm:prSet/>
      <dgm:spPr/>
      <dgm:t>
        <a:bodyPr/>
        <a:lstStyle/>
        <a:p>
          <a:endParaRPr lang="ru-RU"/>
        </a:p>
      </dgm:t>
    </dgm:pt>
    <dgm:pt modelId="{911D0107-B4D7-4834-878B-D4040F7A1C2B}" type="sibTrans" cxnId="{22FCC0E2-ED71-41B5-B24B-70CF41940970}">
      <dgm:prSet/>
      <dgm:spPr/>
      <dgm:t>
        <a:bodyPr/>
        <a:lstStyle/>
        <a:p>
          <a:endParaRPr lang="ru-RU"/>
        </a:p>
      </dgm:t>
    </dgm:pt>
    <dgm:pt modelId="{97F25A6E-EBEC-4B95-BEA8-44A6835C2CEA}">
      <dgm:prSet/>
      <dgm:spPr/>
      <dgm:t>
        <a:bodyPr/>
        <a:lstStyle/>
        <a:p>
          <a:r>
            <a:rPr lang="kk-KZ" i="1" dirty="0" smtClean="0">
              <a:solidFill>
                <a:srgbClr val="7030A0"/>
              </a:solidFill>
            </a:rPr>
            <a:t>П1. Неғұрлым тезірек төленуге тиісті міндеттемелер</a:t>
          </a:r>
          <a:r>
            <a:rPr lang="kk-KZ" dirty="0" smtClean="0">
              <a:solidFill>
                <a:srgbClr val="7030A0"/>
              </a:solidFill>
            </a:rPr>
            <a:t>. Бұларға уақытында төленбеген кредиторлық борыш, қарыздар, басқа да қысқа мерзімді міндеттемелер, жұмыскерлермен олардың алған қарыздары бойынша есеп айырысу көлемінен асқан мөлшерде жұмыскерлерге берілген қарыздар жатады.</a:t>
          </a:r>
          <a:endParaRPr lang="ru-RU" dirty="0">
            <a:solidFill>
              <a:srgbClr val="7030A0"/>
            </a:solidFill>
          </a:endParaRPr>
        </a:p>
      </dgm:t>
    </dgm:pt>
    <dgm:pt modelId="{CF40BCD3-0CD7-4E88-884E-5E73303E1BA1}" type="parTrans" cxnId="{C22EE8FB-DF1D-4F1D-AA22-ECDB5ADD344F}">
      <dgm:prSet/>
      <dgm:spPr/>
      <dgm:t>
        <a:bodyPr/>
        <a:lstStyle/>
        <a:p>
          <a:endParaRPr lang="ru-RU"/>
        </a:p>
      </dgm:t>
    </dgm:pt>
    <dgm:pt modelId="{3E6777D6-0FF5-4C00-9083-FDC927B35E71}" type="sibTrans" cxnId="{C22EE8FB-DF1D-4F1D-AA22-ECDB5ADD344F}">
      <dgm:prSet/>
      <dgm:spPr/>
      <dgm:t>
        <a:bodyPr/>
        <a:lstStyle/>
        <a:p>
          <a:endParaRPr lang="ru-RU"/>
        </a:p>
      </dgm:t>
    </dgm:pt>
    <dgm:pt modelId="{5806E2E4-1D4B-42A0-BC88-65DBEBC7D4EA}" type="pres">
      <dgm:prSet presAssocID="{A51E94B8-1332-411B-8225-ED7AE73E7BE1}" presName="arrowDiagram" presStyleCnt="0">
        <dgm:presLayoutVars>
          <dgm:chMax val="5"/>
          <dgm:dir/>
          <dgm:resizeHandles val="exact"/>
        </dgm:presLayoutVars>
      </dgm:prSet>
      <dgm:spPr/>
      <dgm:t>
        <a:bodyPr/>
        <a:lstStyle/>
        <a:p>
          <a:endParaRPr lang="ru-RU"/>
        </a:p>
      </dgm:t>
    </dgm:pt>
    <dgm:pt modelId="{36ABA8C3-9CE4-4BA9-A19E-8FD58C46A317}" type="pres">
      <dgm:prSet presAssocID="{A51E94B8-1332-411B-8225-ED7AE73E7BE1}" presName="arrow" presStyleLbl="bgShp" presStyleIdx="0" presStyleCnt="1" custScaleY="91235"/>
      <dgm:spPr/>
    </dgm:pt>
    <dgm:pt modelId="{8DF54978-F067-4A88-9503-CDE4591953BA}" type="pres">
      <dgm:prSet presAssocID="{A51E94B8-1332-411B-8225-ED7AE73E7BE1}" presName="arrowDiagram4" presStyleCnt="0"/>
      <dgm:spPr/>
    </dgm:pt>
    <dgm:pt modelId="{55B0C6B8-73D0-4A21-8D8D-C0A0C15FBD7E}" type="pres">
      <dgm:prSet presAssocID="{57449CAA-9AF6-4410-8BE1-04D5585E75B9}" presName="bullet4a" presStyleLbl="node1" presStyleIdx="0" presStyleCnt="4"/>
      <dgm:spPr/>
    </dgm:pt>
    <dgm:pt modelId="{06C0B97E-E5C6-48A3-ACE6-42558CE4DAED}" type="pres">
      <dgm:prSet presAssocID="{57449CAA-9AF6-4410-8BE1-04D5585E75B9}" presName="textBox4a" presStyleLbl="revTx" presStyleIdx="0" presStyleCnt="4" custScaleY="130182">
        <dgm:presLayoutVars>
          <dgm:bulletEnabled val="1"/>
        </dgm:presLayoutVars>
      </dgm:prSet>
      <dgm:spPr/>
      <dgm:t>
        <a:bodyPr/>
        <a:lstStyle/>
        <a:p>
          <a:endParaRPr lang="ru-RU"/>
        </a:p>
      </dgm:t>
    </dgm:pt>
    <dgm:pt modelId="{81AC3EA8-7C05-4BED-9509-A14C0BEA30BC}" type="pres">
      <dgm:prSet presAssocID="{7B313FAC-3BDE-4601-9E51-1F9C16BE638E}" presName="bullet4b" presStyleLbl="node1" presStyleIdx="1" presStyleCnt="4"/>
      <dgm:spPr/>
    </dgm:pt>
    <dgm:pt modelId="{133E72E6-5C3D-49DF-9DFC-2F62101CC845}" type="pres">
      <dgm:prSet presAssocID="{7B313FAC-3BDE-4601-9E51-1F9C16BE638E}" presName="textBox4b" presStyleLbl="revTx" presStyleIdx="1" presStyleCnt="4" custScaleX="117729" custScaleY="79346" custLinFactNeighborX="4579" custLinFactNeighborY="-2596">
        <dgm:presLayoutVars>
          <dgm:bulletEnabled val="1"/>
        </dgm:presLayoutVars>
      </dgm:prSet>
      <dgm:spPr/>
      <dgm:t>
        <a:bodyPr/>
        <a:lstStyle/>
        <a:p>
          <a:endParaRPr lang="ru-RU"/>
        </a:p>
      </dgm:t>
    </dgm:pt>
    <dgm:pt modelId="{72957D8D-7EA7-496A-A38B-E4DBC9AA1459}" type="pres">
      <dgm:prSet presAssocID="{31413EA6-FD0F-43E4-9708-E5CDD0CA7C89}" presName="bullet4c" presStyleLbl="node1" presStyleIdx="2" presStyleCnt="4"/>
      <dgm:spPr/>
    </dgm:pt>
    <dgm:pt modelId="{C80D0458-2905-448E-9153-A1B680DC5EF8}" type="pres">
      <dgm:prSet presAssocID="{31413EA6-FD0F-43E4-9708-E5CDD0CA7C89}" presName="textBox4c" presStyleLbl="revTx" presStyleIdx="2" presStyleCnt="4" custScaleX="106227" custScaleY="65149" custLinFactNeighborX="5495" custLinFactNeighborY="-13040">
        <dgm:presLayoutVars>
          <dgm:bulletEnabled val="1"/>
        </dgm:presLayoutVars>
      </dgm:prSet>
      <dgm:spPr/>
      <dgm:t>
        <a:bodyPr/>
        <a:lstStyle/>
        <a:p>
          <a:endParaRPr lang="ru-RU"/>
        </a:p>
      </dgm:t>
    </dgm:pt>
    <dgm:pt modelId="{F6B4CB28-C405-46C6-8D58-FE8DD8EE65AB}" type="pres">
      <dgm:prSet presAssocID="{97F25A6E-EBEC-4B95-BEA8-44A6835C2CEA}" presName="bullet4d" presStyleLbl="node1" presStyleIdx="3" presStyleCnt="4"/>
      <dgm:spPr/>
    </dgm:pt>
    <dgm:pt modelId="{D461510B-13FF-41CF-A2DC-720CB848D2CA}" type="pres">
      <dgm:prSet presAssocID="{97F25A6E-EBEC-4B95-BEA8-44A6835C2CEA}" presName="textBox4d" presStyleLbl="revTx" presStyleIdx="3" presStyleCnt="4" custScaleX="157143" custScaleY="92274" custLinFactNeighborX="13736" custLinFactNeighborY="2987">
        <dgm:presLayoutVars>
          <dgm:bulletEnabled val="1"/>
        </dgm:presLayoutVars>
      </dgm:prSet>
      <dgm:spPr/>
      <dgm:t>
        <a:bodyPr/>
        <a:lstStyle/>
        <a:p>
          <a:endParaRPr lang="ru-RU"/>
        </a:p>
      </dgm:t>
    </dgm:pt>
  </dgm:ptLst>
  <dgm:cxnLst>
    <dgm:cxn modelId="{D9EE7993-37F9-49DE-9EDE-05A5A0875AD5}" type="presOf" srcId="{57449CAA-9AF6-4410-8BE1-04D5585E75B9}" destId="{06C0B97E-E5C6-48A3-ACE6-42558CE4DAED}" srcOrd="0" destOrd="0" presId="urn:microsoft.com/office/officeart/2005/8/layout/arrow2"/>
    <dgm:cxn modelId="{0F956635-80AF-46D5-8D15-24D236C7087C}" type="presOf" srcId="{7B313FAC-3BDE-4601-9E51-1F9C16BE638E}" destId="{133E72E6-5C3D-49DF-9DFC-2F62101CC845}" srcOrd="0" destOrd="0" presId="urn:microsoft.com/office/officeart/2005/8/layout/arrow2"/>
    <dgm:cxn modelId="{C9C5DF76-81AB-401E-BE0F-EE7F049AF3FB}" type="presOf" srcId="{31413EA6-FD0F-43E4-9708-E5CDD0CA7C89}" destId="{C80D0458-2905-448E-9153-A1B680DC5EF8}" srcOrd="0" destOrd="0" presId="urn:microsoft.com/office/officeart/2005/8/layout/arrow2"/>
    <dgm:cxn modelId="{C22EE8FB-DF1D-4F1D-AA22-ECDB5ADD344F}" srcId="{A51E94B8-1332-411B-8225-ED7AE73E7BE1}" destId="{97F25A6E-EBEC-4B95-BEA8-44A6835C2CEA}" srcOrd="3" destOrd="0" parTransId="{CF40BCD3-0CD7-4E88-884E-5E73303E1BA1}" sibTransId="{3E6777D6-0FF5-4C00-9083-FDC927B35E71}"/>
    <dgm:cxn modelId="{EEFB5E71-4326-470C-9486-273D43FCDDB1}" type="presOf" srcId="{A51E94B8-1332-411B-8225-ED7AE73E7BE1}" destId="{5806E2E4-1D4B-42A0-BC88-65DBEBC7D4EA}" srcOrd="0" destOrd="0" presId="urn:microsoft.com/office/officeart/2005/8/layout/arrow2"/>
    <dgm:cxn modelId="{BBC3623F-9F54-4141-BCEB-D21EF995FC07}" srcId="{A51E94B8-1332-411B-8225-ED7AE73E7BE1}" destId="{7B313FAC-3BDE-4601-9E51-1F9C16BE638E}" srcOrd="1" destOrd="0" parTransId="{40F85224-DCB2-4E30-A194-A2910BD90F7D}" sibTransId="{1278F198-B1A0-4CE7-A35F-841ED9668034}"/>
    <dgm:cxn modelId="{C218272F-84BA-439B-B8B6-36633777B889}" type="presOf" srcId="{97F25A6E-EBEC-4B95-BEA8-44A6835C2CEA}" destId="{D461510B-13FF-41CF-A2DC-720CB848D2CA}" srcOrd="0" destOrd="0" presId="urn:microsoft.com/office/officeart/2005/8/layout/arrow2"/>
    <dgm:cxn modelId="{22FCC0E2-ED71-41B5-B24B-70CF41940970}" srcId="{A51E94B8-1332-411B-8225-ED7AE73E7BE1}" destId="{31413EA6-FD0F-43E4-9708-E5CDD0CA7C89}" srcOrd="2" destOrd="0" parTransId="{3FB3BC13-CF35-42E0-B143-6D092F2FC721}" sibTransId="{911D0107-B4D7-4834-878B-D4040F7A1C2B}"/>
    <dgm:cxn modelId="{CFD0364C-887C-40CD-A1FB-CBB90B41D64D}" srcId="{A51E94B8-1332-411B-8225-ED7AE73E7BE1}" destId="{57449CAA-9AF6-4410-8BE1-04D5585E75B9}" srcOrd="0" destOrd="0" parTransId="{DE15F3FE-2C56-441B-81FB-7F02EB10F4A8}" sibTransId="{E455AE8E-2D9A-4D25-A286-B038F34CC5D1}"/>
    <dgm:cxn modelId="{2C938B83-D772-423E-A5AD-5B46116A3FD5}" type="presParOf" srcId="{5806E2E4-1D4B-42A0-BC88-65DBEBC7D4EA}" destId="{36ABA8C3-9CE4-4BA9-A19E-8FD58C46A317}" srcOrd="0" destOrd="0" presId="urn:microsoft.com/office/officeart/2005/8/layout/arrow2"/>
    <dgm:cxn modelId="{A56B4B46-7169-4132-AAD7-F43E4EA18D50}" type="presParOf" srcId="{5806E2E4-1D4B-42A0-BC88-65DBEBC7D4EA}" destId="{8DF54978-F067-4A88-9503-CDE4591953BA}" srcOrd="1" destOrd="0" presId="urn:microsoft.com/office/officeart/2005/8/layout/arrow2"/>
    <dgm:cxn modelId="{02E828B7-8315-4293-BCB8-8EDD2E477EDA}" type="presParOf" srcId="{8DF54978-F067-4A88-9503-CDE4591953BA}" destId="{55B0C6B8-73D0-4A21-8D8D-C0A0C15FBD7E}" srcOrd="0" destOrd="0" presId="urn:microsoft.com/office/officeart/2005/8/layout/arrow2"/>
    <dgm:cxn modelId="{34EC5133-E64B-4322-9EC6-3537B802D75A}" type="presParOf" srcId="{8DF54978-F067-4A88-9503-CDE4591953BA}" destId="{06C0B97E-E5C6-48A3-ACE6-42558CE4DAED}" srcOrd="1" destOrd="0" presId="urn:microsoft.com/office/officeart/2005/8/layout/arrow2"/>
    <dgm:cxn modelId="{15638C93-8394-4D47-95FD-8BC3D76C2B3C}" type="presParOf" srcId="{8DF54978-F067-4A88-9503-CDE4591953BA}" destId="{81AC3EA8-7C05-4BED-9509-A14C0BEA30BC}" srcOrd="2" destOrd="0" presId="urn:microsoft.com/office/officeart/2005/8/layout/arrow2"/>
    <dgm:cxn modelId="{077D6838-5676-4697-B8C6-2320D395ACC8}" type="presParOf" srcId="{8DF54978-F067-4A88-9503-CDE4591953BA}" destId="{133E72E6-5C3D-49DF-9DFC-2F62101CC845}" srcOrd="3" destOrd="0" presId="urn:microsoft.com/office/officeart/2005/8/layout/arrow2"/>
    <dgm:cxn modelId="{66053885-C7A9-4676-A71E-A7BA2901C9A0}" type="presParOf" srcId="{8DF54978-F067-4A88-9503-CDE4591953BA}" destId="{72957D8D-7EA7-496A-A38B-E4DBC9AA1459}" srcOrd="4" destOrd="0" presId="urn:microsoft.com/office/officeart/2005/8/layout/arrow2"/>
    <dgm:cxn modelId="{81302BE3-A453-49F3-B967-3798D94650D0}" type="presParOf" srcId="{8DF54978-F067-4A88-9503-CDE4591953BA}" destId="{C80D0458-2905-448E-9153-A1B680DC5EF8}" srcOrd="5" destOrd="0" presId="urn:microsoft.com/office/officeart/2005/8/layout/arrow2"/>
    <dgm:cxn modelId="{E0CB77F5-EDB1-4283-A1B6-03483F8E982A}" type="presParOf" srcId="{8DF54978-F067-4A88-9503-CDE4591953BA}" destId="{F6B4CB28-C405-46C6-8D58-FE8DD8EE65AB}" srcOrd="6" destOrd="0" presId="urn:microsoft.com/office/officeart/2005/8/layout/arrow2"/>
    <dgm:cxn modelId="{9922F5FA-3546-4F9C-8FE4-C6525E35F6D6}" type="presParOf" srcId="{8DF54978-F067-4A88-9503-CDE4591953BA}" destId="{D461510B-13FF-41CF-A2DC-720CB848D2CA}"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F225B49-27E7-47F0-9D36-C5EEC2219604}" type="doc">
      <dgm:prSet loTypeId="urn:microsoft.com/office/officeart/2005/8/layout/venn1" loCatId="relationship" qsTypeId="urn:microsoft.com/office/officeart/2005/8/quickstyle/3d1" qsCatId="3D" csTypeId="urn:microsoft.com/office/officeart/2005/8/colors/colorful1#2" csCatId="colorful" phldr="1"/>
      <dgm:spPr/>
    </dgm:pt>
    <dgm:pt modelId="{AEEEF09F-EFBE-4F8B-B022-3276F086BA76}">
      <dgm:prSet phldrT="[Текст]" custT="1"/>
      <dgm:spPr/>
      <dgm:t>
        <a:bodyPr/>
        <a:lstStyle/>
        <a:p>
          <a:r>
            <a:rPr lang="kk-KZ" sz="1800" smtClean="0">
              <a:latin typeface="Times New Roman" pitchFamily="18" charset="0"/>
              <a:cs typeface="Times New Roman" pitchFamily="18" charset="0"/>
            </a:rPr>
            <a:t>Абсолютті өтімділік коэффициенті;</a:t>
          </a:r>
          <a:endParaRPr lang="ru-RU" sz="1800" dirty="0">
            <a:latin typeface="Times New Roman" pitchFamily="18" charset="0"/>
            <a:cs typeface="Times New Roman" pitchFamily="18" charset="0"/>
          </a:endParaRPr>
        </a:p>
      </dgm:t>
    </dgm:pt>
    <dgm:pt modelId="{DB80CE8B-998E-403C-BE55-28459BA02E8D}" type="parTrans" cxnId="{81480967-5990-4A1C-9426-C7402011AF79}">
      <dgm:prSet/>
      <dgm:spPr/>
      <dgm:t>
        <a:bodyPr/>
        <a:lstStyle/>
        <a:p>
          <a:endParaRPr lang="ru-RU"/>
        </a:p>
      </dgm:t>
    </dgm:pt>
    <dgm:pt modelId="{CE6E5876-EF5C-45B4-83AA-9FC85636F74A}" type="sibTrans" cxnId="{81480967-5990-4A1C-9426-C7402011AF79}">
      <dgm:prSet/>
      <dgm:spPr/>
      <dgm:t>
        <a:bodyPr/>
        <a:lstStyle/>
        <a:p>
          <a:endParaRPr lang="ru-RU"/>
        </a:p>
      </dgm:t>
    </dgm:pt>
    <dgm:pt modelId="{A1AC6F57-8948-47C3-9770-097E91A84F2F}">
      <dgm:prSet phldrT="[Текст]" custT="1"/>
      <dgm:spPr/>
      <dgm:t>
        <a:bodyPr/>
        <a:lstStyle/>
        <a:p>
          <a:r>
            <a:rPr lang="kk-KZ" sz="1800" dirty="0" smtClean="0">
              <a:latin typeface="Times New Roman" pitchFamily="18" charset="0"/>
              <a:cs typeface="Times New Roman" pitchFamily="18" charset="0"/>
            </a:rPr>
            <a:t>Жалпы өтеу (жабу) коэффициенті.</a:t>
          </a:r>
          <a:endParaRPr lang="ru-RU" sz="1800" dirty="0">
            <a:latin typeface="Times New Roman" pitchFamily="18" charset="0"/>
            <a:cs typeface="Times New Roman" pitchFamily="18" charset="0"/>
          </a:endParaRPr>
        </a:p>
      </dgm:t>
    </dgm:pt>
    <dgm:pt modelId="{9FE37FD1-0C81-46BD-AC02-18D96C7EDA9B}" type="parTrans" cxnId="{7011F3B4-C08A-4EC2-95E2-2F566D9030E4}">
      <dgm:prSet/>
      <dgm:spPr/>
      <dgm:t>
        <a:bodyPr/>
        <a:lstStyle/>
        <a:p>
          <a:endParaRPr lang="ru-RU"/>
        </a:p>
      </dgm:t>
    </dgm:pt>
    <dgm:pt modelId="{E04693BC-72EC-410C-9C24-5168D6964D01}" type="sibTrans" cxnId="{7011F3B4-C08A-4EC2-95E2-2F566D9030E4}">
      <dgm:prSet/>
      <dgm:spPr/>
      <dgm:t>
        <a:bodyPr/>
        <a:lstStyle/>
        <a:p>
          <a:endParaRPr lang="ru-RU"/>
        </a:p>
      </dgm:t>
    </dgm:pt>
    <dgm:pt modelId="{029D2415-BA8D-49FE-8B1F-C7DDE27A9770}">
      <dgm:prSet phldrT="[Текст]" custT="1"/>
      <dgm:spPr/>
      <dgm:t>
        <a:bodyPr/>
        <a:lstStyle/>
        <a:p>
          <a:r>
            <a:rPr lang="kk-KZ" sz="1800" smtClean="0">
              <a:latin typeface="Times New Roman" pitchFamily="18" charset="0"/>
              <a:cs typeface="Times New Roman" pitchFamily="18" charset="0"/>
            </a:rPr>
            <a:t>Аралық өтеу (жабу) коэффициенті;</a:t>
          </a:r>
          <a:endParaRPr lang="ru-RU" sz="1800" dirty="0">
            <a:latin typeface="Times New Roman" pitchFamily="18" charset="0"/>
            <a:cs typeface="Times New Roman" pitchFamily="18" charset="0"/>
          </a:endParaRPr>
        </a:p>
      </dgm:t>
    </dgm:pt>
    <dgm:pt modelId="{8D0CA457-FA41-4B33-891D-DEEC1D1ACC3C}" type="parTrans" cxnId="{60AB3065-81E4-4FB6-81A9-B446FC4EFF95}">
      <dgm:prSet/>
      <dgm:spPr/>
      <dgm:t>
        <a:bodyPr/>
        <a:lstStyle/>
        <a:p>
          <a:endParaRPr lang="ru-RU"/>
        </a:p>
      </dgm:t>
    </dgm:pt>
    <dgm:pt modelId="{6D5C6C70-8C8C-49EC-BC24-3665C2E228CB}" type="sibTrans" cxnId="{60AB3065-81E4-4FB6-81A9-B446FC4EFF95}">
      <dgm:prSet/>
      <dgm:spPr/>
      <dgm:t>
        <a:bodyPr/>
        <a:lstStyle/>
        <a:p>
          <a:endParaRPr lang="ru-RU"/>
        </a:p>
      </dgm:t>
    </dgm:pt>
    <dgm:pt modelId="{784C3BBE-AF20-4AAF-B315-9343A3AA1FE9}" type="pres">
      <dgm:prSet presAssocID="{EF225B49-27E7-47F0-9D36-C5EEC2219604}" presName="compositeShape" presStyleCnt="0">
        <dgm:presLayoutVars>
          <dgm:chMax val="7"/>
          <dgm:dir/>
          <dgm:resizeHandles val="exact"/>
        </dgm:presLayoutVars>
      </dgm:prSet>
      <dgm:spPr/>
    </dgm:pt>
    <dgm:pt modelId="{2908D407-3212-4BFA-913D-A746DA10BE82}" type="pres">
      <dgm:prSet presAssocID="{AEEEF09F-EFBE-4F8B-B022-3276F086BA76}" presName="circ1" presStyleLbl="vennNode1" presStyleIdx="0" presStyleCnt="3"/>
      <dgm:spPr/>
      <dgm:t>
        <a:bodyPr/>
        <a:lstStyle/>
        <a:p>
          <a:endParaRPr lang="ru-RU"/>
        </a:p>
      </dgm:t>
    </dgm:pt>
    <dgm:pt modelId="{5A712152-A7B6-4E4E-96AB-00E99B3E4B22}" type="pres">
      <dgm:prSet presAssocID="{AEEEF09F-EFBE-4F8B-B022-3276F086BA76}" presName="circ1Tx" presStyleLbl="revTx" presStyleIdx="0" presStyleCnt="0">
        <dgm:presLayoutVars>
          <dgm:chMax val="0"/>
          <dgm:chPref val="0"/>
          <dgm:bulletEnabled val="1"/>
        </dgm:presLayoutVars>
      </dgm:prSet>
      <dgm:spPr/>
      <dgm:t>
        <a:bodyPr/>
        <a:lstStyle/>
        <a:p>
          <a:endParaRPr lang="ru-RU"/>
        </a:p>
      </dgm:t>
    </dgm:pt>
    <dgm:pt modelId="{641AB9D9-A282-49F7-8D94-8393DBB14D63}" type="pres">
      <dgm:prSet presAssocID="{A1AC6F57-8948-47C3-9770-097E91A84F2F}" presName="circ2" presStyleLbl="vennNode1" presStyleIdx="1" presStyleCnt="3"/>
      <dgm:spPr/>
      <dgm:t>
        <a:bodyPr/>
        <a:lstStyle/>
        <a:p>
          <a:endParaRPr lang="ru-RU"/>
        </a:p>
      </dgm:t>
    </dgm:pt>
    <dgm:pt modelId="{22ED2434-C228-48FB-9B9B-D709ECC06CDF}" type="pres">
      <dgm:prSet presAssocID="{A1AC6F57-8948-47C3-9770-097E91A84F2F}" presName="circ2Tx" presStyleLbl="revTx" presStyleIdx="0" presStyleCnt="0">
        <dgm:presLayoutVars>
          <dgm:chMax val="0"/>
          <dgm:chPref val="0"/>
          <dgm:bulletEnabled val="1"/>
        </dgm:presLayoutVars>
      </dgm:prSet>
      <dgm:spPr/>
      <dgm:t>
        <a:bodyPr/>
        <a:lstStyle/>
        <a:p>
          <a:endParaRPr lang="ru-RU"/>
        </a:p>
      </dgm:t>
    </dgm:pt>
    <dgm:pt modelId="{5F1251BD-ED60-4594-9BDA-497872199116}" type="pres">
      <dgm:prSet presAssocID="{029D2415-BA8D-49FE-8B1F-C7DDE27A9770}" presName="circ3" presStyleLbl="vennNode1" presStyleIdx="2" presStyleCnt="3"/>
      <dgm:spPr/>
      <dgm:t>
        <a:bodyPr/>
        <a:lstStyle/>
        <a:p>
          <a:endParaRPr lang="ru-RU"/>
        </a:p>
      </dgm:t>
    </dgm:pt>
    <dgm:pt modelId="{D2993CEA-2198-4770-849E-3C6DD9373419}" type="pres">
      <dgm:prSet presAssocID="{029D2415-BA8D-49FE-8B1F-C7DDE27A9770}" presName="circ3Tx" presStyleLbl="revTx" presStyleIdx="0" presStyleCnt="0">
        <dgm:presLayoutVars>
          <dgm:chMax val="0"/>
          <dgm:chPref val="0"/>
          <dgm:bulletEnabled val="1"/>
        </dgm:presLayoutVars>
      </dgm:prSet>
      <dgm:spPr/>
      <dgm:t>
        <a:bodyPr/>
        <a:lstStyle/>
        <a:p>
          <a:endParaRPr lang="ru-RU"/>
        </a:p>
      </dgm:t>
    </dgm:pt>
  </dgm:ptLst>
  <dgm:cxnLst>
    <dgm:cxn modelId="{81480967-5990-4A1C-9426-C7402011AF79}" srcId="{EF225B49-27E7-47F0-9D36-C5EEC2219604}" destId="{AEEEF09F-EFBE-4F8B-B022-3276F086BA76}" srcOrd="0" destOrd="0" parTransId="{DB80CE8B-998E-403C-BE55-28459BA02E8D}" sibTransId="{CE6E5876-EF5C-45B4-83AA-9FC85636F74A}"/>
    <dgm:cxn modelId="{7011F3B4-C08A-4EC2-95E2-2F566D9030E4}" srcId="{EF225B49-27E7-47F0-9D36-C5EEC2219604}" destId="{A1AC6F57-8948-47C3-9770-097E91A84F2F}" srcOrd="1" destOrd="0" parTransId="{9FE37FD1-0C81-46BD-AC02-18D96C7EDA9B}" sibTransId="{E04693BC-72EC-410C-9C24-5168D6964D01}"/>
    <dgm:cxn modelId="{DE64C078-4314-4E92-B4E5-330219D931B9}" type="presOf" srcId="{AEEEF09F-EFBE-4F8B-B022-3276F086BA76}" destId="{2908D407-3212-4BFA-913D-A746DA10BE82}" srcOrd="0" destOrd="0" presId="urn:microsoft.com/office/officeart/2005/8/layout/venn1"/>
    <dgm:cxn modelId="{56498DDB-AB8E-47C9-97A6-7782950731EE}" type="presOf" srcId="{029D2415-BA8D-49FE-8B1F-C7DDE27A9770}" destId="{D2993CEA-2198-4770-849E-3C6DD9373419}" srcOrd="1" destOrd="0" presId="urn:microsoft.com/office/officeart/2005/8/layout/venn1"/>
    <dgm:cxn modelId="{B72B2909-4E7C-476C-8E04-B970C79DEF31}" type="presOf" srcId="{029D2415-BA8D-49FE-8B1F-C7DDE27A9770}" destId="{5F1251BD-ED60-4594-9BDA-497872199116}" srcOrd="0" destOrd="0" presId="urn:microsoft.com/office/officeart/2005/8/layout/venn1"/>
    <dgm:cxn modelId="{87E0455F-EFF2-4614-9D06-8B4823F058C0}" type="presOf" srcId="{A1AC6F57-8948-47C3-9770-097E91A84F2F}" destId="{641AB9D9-A282-49F7-8D94-8393DBB14D63}" srcOrd="0" destOrd="0" presId="urn:microsoft.com/office/officeart/2005/8/layout/venn1"/>
    <dgm:cxn modelId="{71D3F34F-B219-4D34-9D81-B8C45061416A}" type="presOf" srcId="{EF225B49-27E7-47F0-9D36-C5EEC2219604}" destId="{784C3BBE-AF20-4AAF-B315-9343A3AA1FE9}" srcOrd="0" destOrd="0" presId="urn:microsoft.com/office/officeart/2005/8/layout/venn1"/>
    <dgm:cxn modelId="{60AB3065-81E4-4FB6-81A9-B446FC4EFF95}" srcId="{EF225B49-27E7-47F0-9D36-C5EEC2219604}" destId="{029D2415-BA8D-49FE-8B1F-C7DDE27A9770}" srcOrd="2" destOrd="0" parTransId="{8D0CA457-FA41-4B33-891D-DEEC1D1ACC3C}" sibTransId="{6D5C6C70-8C8C-49EC-BC24-3665C2E228CB}"/>
    <dgm:cxn modelId="{A811A44C-603F-4CAE-8FB6-07D7A995C58C}" type="presOf" srcId="{A1AC6F57-8948-47C3-9770-097E91A84F2F}" destId="{22ED2434-C228-48FB-9B9B-D709ECC06CDF}" srcOrd="1" destOrd="0" presId="urn:microsoft.com/office/officeart/2005/8/layout/venn1"/>
    <dgm:cxn modelId="{98FA222B-1838-4DB0-B4EE-6708A782253F}" type="presOf" srcId="{AEEEF09F-EFBE-4F8B-B022-3276F086BA76}" destId="{5A712152-A7B6-4E4E-96AB-00E99B3E4B22}" srcOrd="1" destOrd="0" presId="urn:microsoft.com/office/officeart/2005/8/layout/venn1"/>
    <dgm:cxn modelId="{12CF258F-A1C2-402B-B1C3-6D9CA1EB2C55}" type="presParOf" srcId="{784C3BBE-AF20-4AAF-B315-9343A3AA1FE9}" destId="{2908D407-3212-4BFA-913D-A746DA10BE82}" srcOrd="0" destOrd="0" presId="urn:microsoft.com/office/officeart/2005/8/layout/venn1"/>
    <dgm:cxn modelId="{50919348-92B8-4E6D-A5BD-9F0A5B6E35C3}" type="presParOf" srcId="{784C3BBE-AF20-4AAF-B315-9343A3AA1FE9}" destId="{5A712152-A7B6-4E4E-96AB-00E99B3E4B22}" srcOrd="1" destOrd="0" presId="urn:microsoft.com/office/officeart/2005/8/layout/venn1"/>
    <dgm:cxn modelId="{A8D9660A-849F-4A70-A2B9-5BA0C8441D0C}" type="presParOf" srcId="{784C3BBE-AF20-4AAF-B315-9343A3AA1FE9}" destId="{641AB9D9-A282-49F7-8D94-8393DBB14D63}" srcOrd="2" destOrd="0" presId="urn:microsoft.com/office/officeart/2005/8/layout/venn1"/>
    <dgm:cxn modelId="{9D4FDD48-8C6E-44B8-B72E-ACF325B260C7}" type="presParOf" srcId="{784C3BBE-AF20-4AAF-B315-9343A3AA1FE9}" destId="{22ED2434-C228-48FB-9B9B-D709ECC06CDF}" srcOrd="3" destOrd="0" presId="urn:microsoft.com/office/officeart/2005/8/layout/venn1"/>
    <dgm:cxn modelId="{F385E0B7-0B63-4ABF-B144-F325985EEFA2}" type="presParOf" srcId="{784C3BBE-AF20-4AAF-B315-9343A3AA1FE9}" destId="{5F1251BD-ED60-4594-9BDA-497872199116}" srcOrd="4" destOrd="0" presId="urn:microsoft.com/office/officeart/2005/8/layout/venn1"/>
    <dgm:cxn modelId="{13904068-8E0C-4204-9D2A-FB74390D8A91}" type="presParOf" srcId="{784C3BBE-AF20-4AAF-B315-9343A3AA1FE9}" destId="{D2993CEA-2198-4770-849E-3C6DD937341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1EEEE77-7A17-45F5-89C1-0E2A3A2A0EE7}" type="doc">
      <dgm:prSet loTypeId="urn:microsoft.com/office/officeart/2005/8/layout/list1" loCatId="list" qsTypeId="urn:microsoft.com/office/officeart/2005/8/quickstyle/simple1#4" qsCatId="simple" csTypeId="urn:microsoft.com/office/officeart/2005/8/colors/accent1_2#2" csCatId="accent1" phldr="1"/>
      <dgm:spPr/>
      <dgm:t>
        <a:bodyPr/>
        <a:lstStyle/>
        <a:p>
          <a:endParaRPr lang="ru-RU"/>
        </a:p>
      </dgm:t>
    </dgm:pt>
    <dgm:pt modelId="{63CA85E4-4342-4510-8DB5-C08FF9DFCF1A}">
      <dgm:prSet phldrT="[Текст]" custT="1"/>
      <dgm:spPr/>
      <dgm:t>
        <a:bodyPr/>
        <a:lstStyle/>
        <a:p>
          <a:r>
            <a:rPr kumimoji="0" lang="kk-KZ" sz="18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Кәсіпорынның салалық топқа жатуы</a:t>
          </a:r>
          <a:endParaRPr lang="ru-RU" sz="1800" b="1" i="0" dirty="0">
            <a:solidFill>
              <a:schemeClr val="bg1"/>
            </a:solidFill>
          </a:endParaRPr>
        </a:p>
      </dgm:t>
    </dgm:pt>
    <dgm:pt modelId="{59AE90BD-F118-463E-B120-00C113A03EF0}" type="parTrans" cxnId="{6EC1068A-9014-479F-9AEB-CE43D38E491E}">
      <dgm:prSet/>
      <dgm:spPr/>
      <dgm:t>
        <a:bodyPr/>
        <a:lstStyle/>
        <a:p>
          <a:endParaRPr lang="ru-RU"/>
        </a:p>
      </dgm:t>
    </dgm:pt>
    <dgm:pt modelId="{92A373CA-1D9F-46A2-BF0B-8F7F4ACDC06D}" type="sibTrans" cxnId="{6EC1068A-9014-479F-9AEB-CE43D38E491E}">
      <dgm:prSet/>
      <dgm:spPr/>
      <dgm:t>
        <a:bodyPr/>
        <a:lstStyle/>
        <a:p>
          <a:endParaRPr lang="ru-RU"/>
        </a:p>
      </dgm:t>
    </dgm:pt>
    <dgm:pt modelId="{861B9C48-A7FD-4F60-A854-A8279808989D}">
      <dgm:prSet phldrT="[Текст]" custT="1"/>
      <dgm:spPr/>
      <dgm:t>
        <a:bodyPr/>
        <a:lstStyle/>
        <a:p>
          <a:r>
            <a:rPr kumimoji="0" lang="kk-KZ" sz="16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Шығарылатын өнімнің (жұмыс, қызмет) құрылымы және оның жалпы төлем қабілеттілігі бар сұраныстағы үлесі</a:t>
          </a:r>
          <a:endParaRPr lang="ru-RU" sz="1600" b="1" dirty="0">
            <a:solidFill>
              <a:schemeClr val="bg1"/>
            </a:solidFill>
            <a:latin typeface="Times New Roman" pitchFamily="18" charset="0"/>
            <a:cs typeface="Times New Roman" pitchFamily="18" charset="0"/>
          </a:endParaRPr>
        </a:p>
      </dgm:t>
    </dgm:pt>
    <dgm:pt modelId="{CA8D0AF8-16DD-465E-AEFF-75DEF88DD904}" type="parTrans" cxnId="{E992B466-5C24-4E77-95B9-79FE9D16F356}">
      <dgm:prSet/>
      <dgm:spPr/>
      <dgm:t>
        <a:bodyPr/>
        <a:lstStyle/>
        <a:p>
          <a:endParaRPr lang="ru-RU"/>
        </a:p>
      </dgm:t>
    </dgm:pt>
    <dgm:pt modelId="{A8A38947-5444-42D5-8800-D43C65794FDA}" type="sibTrans" cxnId="{E992B466-5C24-4E77-95B9-79FE9D16F356}">
      <dgm:prSet/>
      <dgm:spPr/>
      <dgm:t>
        <a:bodyPr/>
        <a:lstStyle/>
        <a:p>
          <a:endParaRPr lang="ru-RU"/>
        </a:p>
      </dgm:t>
    </dgm:pt>
    <dgm:pt modelId="{1EB62DDE-C3C2-4C71-B899-4098BDA30A1C}">
      <dgm:prSet phldrT="[Текст]" custT="1"/>
      <dgm:spPr/>
      <dgm:t>
        <a:bodyPr/>
        <a:lstStyle/>
        <a:p>
          <a:r>
            <a:rPr kumimoji="0" lang="kk-KZ" sz="16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Төленген жарғылық капиталдың мөлшері</a:t>
          </a:r>
          <a:endParaRPr lang="ru-RU" sz="1600" b="1" i="0" dirty="0">
            <a:solidFill>
              <a:schemeClr val="bg1"/>
            </a:solidFill>
            <a:latin typeface="Times New Roman" pitchFamily="18" charset="0"/>
            <a:cs typeface="Times New Roman" pitchFamily="18" charset="0"/>
          </a:endParaRPr>
        </a:p>
      </dgm:t>
    </dgm:pt>
    <dgm:pt modelId="{EE04E714-78A2-44E5-A460-59C133279071}" type="parTrans" cxnId="{0A0503C7-580E-487A-A4B9-BEAF22EF9064}">
      <dgm:prSet/>
      <dgm:spPr/>
      <dgm:t>
        <a:bodyPr/>
        <a:lstStyle/>
        <a:p>
          <a:endParaRPr lang="ru-RU"/>
        </a:p>
      </dgm:t>
    </dgm:pt>
    <dgm:pt modelId="{818FEDDB-13C2-40A3-BDDF-DCB9D01A19EA}" type="sibTrans" cxnId="{0A0503C7-580E-487A-A4B9-BEAF22EF9064}">
      <dgm:prSet/>
      <dgm:spPr/>
      <dgm:t>
        <a:bodyPr/>
        <a:lstStyle/>
        <a:p>
          <a:endParaRPr lang="ru-RU"/>
        </a:p>
      </dgm:t>
    </dgm:pt>
    <dgm:pt modelId="{2211AE95-5A03-4D08-8BF5-67D3F0A33BA3}">
      <dgm:prSet custT="1"/>
      <dgm:spPr/>
      <dgm:t>
        <a:bodyPr/>
        <a:lstStyle/>
        <a:p>
          <a:r>
            <a:rPr kumimoji="0" lang="kk-KZ" sz="16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Шығындардың көлемі, олардың ақшалай табыспен салыстырғандағы динамикасы</a:t>
          </a:r>
          <a:r>
            <a:rPr kumimoji="0" lang="kk-KZ" sz="1100" b="0"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a:t>
          </a:r>
          <a:endParaRPr lang="ru-RU" sz="1100" dirty="0"/>
        </a:p>
      </dgm:t>
    </dgm:pt>
    <dgm:pt modelId="{8C2A959A-0B7E-48B8-9952-98DC823EED57}" type="parTrans" cxnId="{75A64A23-59E1-47AE-82F8-9304600C98AA}">
      <dgm:prSet/>
      <dgm:spPr/>
      <dgm:t>
        <a:bodyPr/>
        <a:lstStyle/>
        <a:p>
          <a:endParaRPr lang="ru-RU"/>
        </a:p>
      </dgm:t>
    </dgm:pt>
    <dgm:pt modelId="{80CFECB6-9256-4A4E-B613-849C5895FC3A}" type="sibTrans" cxnId="{75A64A23-59E1-47AE-82F8-9304600C98AA}">
      <dgm:prSet/>
      <dgm:spPr/>
      <dgm:t>
        <a:bodyPr/>
        <a:lstStyle/>
        <a:p>
          <a:endParaRPr lang="ru-RU"/>
        </a:p>
      </dgm:t>
    </dgm:pt>
    <dgm:pt modelId="{B80B3267-007C-4B0D-9D12-85ADA4D983F8}">
      <dgm:prSet custT="1"/>
      <dgm:spPr/>
      <dgm:t>
        <a:bodyPr/>
        <a:lstStyle/>
        <a:p>
          <a:pPr rtl="0"/>
          <a:r>
            <a:rPr kumimoji="0" lang="kk-KZ" sz="16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Қорлар мен резервтерді, олардың құрамы мен құрылымын қоса алғандағы мүлік пен қаржы ресурстарының жағдайы</a:t>
          </a:r>
          <a:r>
            <a:rPr kumimoji="0" lang="kk-KZ" sz="1200" b="0"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a:t>
          </a:r>
          <a:endParaRPr kumimoji="0" lang="ru-RU" sz="1200" b="0" i="0" u="none" strike="noStrike" cap="none" normalizeH="0" baseline="0" dirty="0" smtClean="0">
            <a:ln>
              <a:noFill/>
            </a:ln>
            <a:solidFill>
              <a:srgbClr val="0070C0"/>
            </a:solidFill>
            <a:effectLst/>
            <a:latin typeface="Arial" pitchFamily="34" charset="0"/>
          </a:endParaRPr>
        </a:p>
      </dgm:t>
    </dgm:pt>
    <dgm:pt modelId="{9E5F7ECA-8CB4-44C9-BECA-EE934627C5CA}" type="parTrans" cxnId="{9586AC27-8948-4AAB-88F4-6FC6D7A5F96A}">
      <dgm:prSet/>
      <dgm:spPr/>
      <dgm:t>
        <a:bodyPr/>
        <a:lstStyle/>
        <a:p>
          <a:endParaRPr lang="ru-RU"/>
        </a:p>
      </dgm:t>
    </dgm:pt>
    <dgm:pt modelId="{1ADE7ED5-C647-444F-B9B0-88B048F9DFDE}" type="sibTrans" cxnId="{9586AC27-8948-4AAB-88F4-6FC6D7A5F96A}">
      <dgm:prSet/>
      <dgm:spPr/>
      <dgm:t>
        <a:bodyPr/>
        <a:lstStyle/>
        <a:p>
          <a:endParaRPr lang="ru-RU"/>
        </a:p>
      </dgm:t>
    </dgm:pt>
    <dgm:pt modelId="{7898483A-8C70-4AB0-BEF4-3BBFC2B4667A}">
      <dgm:prSet custT="1"/>
      <dgm:spPr/>
      <dgm:t>
        <a:bodyPr/>
        <a:lstStyle/>
        <a:p>
          <a:pPr rtl="0"/>
          <a:r>
            <a:rPr kumimoji="0" lang="kk-KZ" sz="16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Кәсіпорындарды басқару тиімділігі</a:t>
          </a:r>
          <a:r>
            <a:rPr kumimoji="0" lang="kk-KZ" sz="1200" b="0"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a:t>
          </a:r>
          <a:endParaRPr kumimoji="0" lang="ru-RU" sz="1200" b="0" i="0" u="none" strike="noStrike" cap="none" normalizeH="0" baseline="0" dirty="0" smtClean="0">
            <a:ln>
              <a:noFill/>
            </a:ln>
            <a:solidFill>
              <a:srgbClr val="0070C0"/>
            </a:solidFill>
            <a:effectLst/>
            <a:latin typeface="Arial" pitchFamily="34" charset="0"/>
          </a:endParaRPr>
        </a:p>
      </dgm:t>
    </dgm:pt>
    <dgm:pt modelId="{915E999E-8E6A-4FD2-AFF6-E38C61A2C90D}" type="parTrans" cxnId="{C741FCD3-2B7A-4528-96DA-F2ACB9C17591}">
      <dgm:prSet/>
      <dgm:spPr/>
      <dgm:t>
        <a:bodyPr/>
        <a:lstStyle/>
        <a:p>
          <a:endParaRPr lang="ru-RU"/>
        </a:p>
      </dgm:t>
    </dgm:pt>
    <dgm:pt modelId="{B6011685-BB4E-465B-A77D-A20ADF19CA8D}" type="sibTrans" cxnId="{C741FCD3-2B7A-4528-96DA-F2ACB9C17591}">
      <dgm:prSet/>
      <dgm:spPr/>
      <dgm:t>
        <a:bodyPr/>
        <a:lstStyle/>
        <a:p>
          <a:endParaRPr lang="ru-RU"/>
        </a:p>
      </dgm:t>
    </dgm:pt>
    <dgm:pt modelId="{BF05EEB5-2F0E-47C7-A712-AF80FF092C60}" type="pres">
      <dgm:prSet presAssocID="{D1EEEE77-7A17-45F5-89C1-0E2A3A2A0EE7}" presName="linear" presStyleCnt="0">
        <dgm:presLayoutVars>
          <dgm:dir/>
          <dgm:animLvl val="lvl"/>
          <dgm:resizeHandles val="exact"/>
        </dgm:presLayoutVars>
      </dgm:prSet>
      <dgm:spPr/>
      <dgm:t>
        <a:bodyPr/>
        <a:lstStyle/>
        <a:p>
          <a:endParaRPr lang="ru-RU"/>
        </a:p>
      </dgm:t>
    </dgm:pt>
    <dgm:pt modelId="{32F3340F-9163-4196-9DFA-7626E8583E91}" type="pres">
      <dgm:prSet presAssocID="{63CA85E4-4342-4510-8DB5-C08FF9DFCF1A}" presName="parentLin" presStyleCnt="0"/>
      <dgm:spPr/>
    </dgm:pt>
    <dgm:pt modelId="{CEE9F255-901C-4E99-B135-751C0B53EA47}" type="pres">
      <dgm:prSet presAssocID="{63CA85E4-4342-4510-8DB5-C08FF9DFCF1A}" presName="parentLeftMargin" presStyleLbl="node1" presStyleIdx="0" presStyleCnt="6"/>
      <dgm:spPr/>
      <dgm:t>
        <a:bodyPr/>
        <a:lstStyle/>
        <a:p>
          <a:endParaRPr lang="ru-RU"/>
        </a:p>
      </dgm:t>
    </dgm:pt>
    <dgm:pt modelId="{FF7CAFE1-BBBB-4020-B95C-8C35C8D4075D}" type="pres">
      <dgm:prSet presAssocID="{63CA85E4-4342-4510-8DB5-C08FF9DFCF1A}" presName="parentText" presStyleLbl="node1" presStyleIdx="0" presStyleCnt="6" custScaleY="168809">
        <dgm:presLayoutVars>
          <dgm:chMax val="0"/>
          <dgm:bulletEnabled val="1"/>
        </dgm:presLayoutVars>
      </dgm:prSet>
      <dgm:spPr/>
      <dgm:t>
        <a:bodyPr/>
        <a:lstStyle/>
        <a:p>
          <a:endParaRPr lang="ru-RU"/>
        </a:p>
      </dgm:t>
    </dgm:pt>
    <dgm:pt modelId="{E99DA002-9D6A-4816-AC03-9650D7402D62}" type="pres">
      <dgm:prSet presAssocID="{63CA85E4-4342-4510-8DB5-C08FF9DFCF1A}" presName="negativeSpace" presStyleCnt="0"/>
      <dgm:spPr/>
    </dgm:pt>
    <dgm:pt modelId="{49FB9A51-644A-49E1-A33A-8AFAB2E1C701}" type="pres">
      <dgm:prSet presAssocID="{63CA85E4-4342-4510-8DB5-C08FF9DFCF1A}" presName="childText" presStyleLbl="conFgAcc1" presStyleIdx="0" presStyleCnt="6">
        <dgm:presLayoutVars>
          <dgm:bulletEnabled val="1"/>
        </dgm:presLayoutVars>
      </dgm:prSet>
      <dgm:spPr/>
    </dgm:pt>
    <dgm:pt modelId="{7816827C-05E8-4971-9EF9-DB1F5CDAC587}" type="pres">
      <dgm:prSet presAssocID="{92A373CA-1D9F-46A2-BF0B-8F7F4ACDC06D}" presName="spaceBetweenRectangles" presStyleCnt="0"/>
      <dgm:spPr/>
    </dgm:pt>
    <dgm:pt modelId="{D691F52D-4909-4D83-8B3F-DEFC7A6F62BF}" type="pres">
      <dgm:prSet presAssocID="{861B9C48-A7FD-4F60-A854-A8279808989D}" presName="parentLin" presStyleCnt="0"/>
      <dgm:spPr/>
    </dgm:pt>
    <dgm:pt modelId="{B562C9DD-97C3-43A4-AC45-379E5E148A26}" type="pres">
      <dgm:prSet presAssocID="{861B9C48-A7FD-4F60-A854-A8279808989D}" presName="parentLeftMargin" presStyleLbl="node1" presStyleIdx="0" presStyleCnt="6"/>
      <dgm:spPr/>
      <dgm:t>
        <a:bodyPr/>
        <a:lstStyle/>
        <a:p>
          <a:endParaRPr lang="ru-RU"/>
        </a:p>
      </dgm:t>
    </dgm:pt>
    <dgm:pt modelId="{34E0A61C-8E1A-41DE-8DFF-7A296ABE86E8}" type="pres">
      <dgm:prSet presAssocID="{861B9C48-A7FD-4F60-A854-A8279808989D}" presName="parentText" presStyleLbl="node1" presStyleIdx="1" presStyleCnt="6" custScaleY="182737">
        <dgm:presLayoutVars>
          <dgm:chMax val="0"/>
          <dgm:bulletEnabled val="1"/>
        </dgm:presLayoutVars>
      </dgm:prSet>
      <dgm:spPr/>
      <dgm:t>
        <a:bodyPr/>
        <a:lstStyle/>
        <a:p>
          <a:endParaRPr lang="ru-RU"/>
        </a:p>
      </dgm:t>
    </dgm:pt>
    <dgm:pt modelId="{AA530035-6E1F-42C4-A438-5D60C3744656}" type="pres">
      <dgm:prSet presAssocID="{861B9C48-A7FD-4F60-A854-A8279808989D}" presName="negativeSpace" presStyleCnt="0"/>
      <dgm:spPr/>
    </dgm:pt>
    <dgm:pt modelId="{F17A9B0C-DA8D-467B-A96C-A22A9176B653}" type="pres">
      <dgm:prSet presAssocID="{861B9C48-A7FD-4F60-A854-A8279808989D}" presName="childText" presStyleLbl="conFgAcc1" presStyleIdx="1" presStyleCnt="6">
        <dgm:presLayoutVars>
          <dgm:bulletEnabled val="1"/>
        </dgm:presLayoutVars>
      </dgm:prSet>
      <dgm:spPr/>
    </dgm:pt>
    <dgm:pt modelId="{3822D7D1-4D5C-440D-BC7D-4315A3651A82}" type="pres">
      <dgm:prSet presAssocID="{A8A38947-5444-42D5-8800-D43C65794FDA}" presName="spaceBetweenRectangles" presStyleCnt="0"/>
      <dgm:spPr/>
    </dgm:pt>
    <dgm:pt modelId="{ECC1640C-8A6D-4322-983D-4EEB6A435C8C}" type="pres">
      <dgm:prSet presAssocID="{1EB62DDE-C3C2-4C71-B899-4098BDA30A1C}" presName="parentLin" presStyleCnt="0"/>
      <dgm:spPr/>
    </dgm:pt>
    <dgm:pt modelId="{AD4C6A9B-8F35-4FF2-8C88-C404915C636E}" type="pres">
      <dgm:prSet presAssocID="{1EB62DDE-C3C2-4C71-B899-4098BDA30A1C}" presName="parentLeftMargin" presStyleLbl="node1" presStyleIdx="1" presStyleCnt="6"/>
      <dgm:spPr/>
      <dgm:t>
        <a:bodyPr/>
        <a:lstStyle/>
        <a:p>
          <a:endParaRPr lang="ru-RU"/>
        </a:p>
      </dgm:t>
    </dgm:pt>
    <dgm:pt modelId="{84CF58BD-F67B-47D7-9696-79D2373692A4}" type="pres">
      <dgm:prSet presAssocID="{1EB62DDE-C3C2-4C71-B899-4098BDA30A1C}" presName="parentText" presStyleLbl="node1" presStyleIdx="2" presStyleCnt="6" custScaleY="170138" custLinFactNeighborX="-2784" custLinFactNeighborY="3410">
        <dgm:presLayoutVars>
          <dgm:chMax val="0"/>
          <dgm:bulletEnabled val="1"/>
        </dgm:presLayoutVars>
      </dgm:prSet>
      <dgm:spPr/>
      <dgm:t>
        <a:bodyPr/>
        <a:lstStyle/>
        <a:p>
          <a:endParaRPr lang="ru-RU"/>
        </a:p>
      </dgm:t>
    </dgm:pt>
    <dgm:pt modelId="{6AC346C9-004F-40D5-827B-184A409887B6}" type="pres">
      <dgm:prSet presAssocID="{1EB62DDE-C3C2-4C71-B899-4098BDA30A1C}" presName="negativeSpace" presStyleCnt="0"/>
      <dgm:spPr/>
    </dgm:pt>
    <dgm:pt modelId="{CD308C31-07D5-4896-BA63-26BA5BB4E5B8}" type="pres">
      <dgm:prSet presAssocID="{1EB62DDE-C3C2-4C71-B899-4098BDA30A1C}" presName="childText" presStyleLbl="conFgAcc1" presStyleIdx="2" presStyleCnt="6">
        <dgm:presLayoutVars>
          <dgm:bulletEnabled val="1"/>
        </dgm:presLayoutVars>
      </dgm:prSet>
      <dgm:spPr/>
    </dgm:pt>
    <dgm:pt modelId="{C2AAF003-16D1-4A35-901B-E3D765DEB45A}" type="pres">
      <dgm:prSet presAssocID="{818FEDDB-13C2-40A3-BDDF-DCB9D01A19EA}" presName="spaceBetweenRectangles" presStyleCnt="0"/>
      <dgm:spPr/>
    </dgm:pt>
    <dgm:pt modelId="{E3F58A09-9436-456E-A7AC-A3194122FB9C}" type="pres">
      <dgm:prSet presAssocID="{2211AE95-5A03-4D08-8BF5-67D3F0A33BA3}" presName="parentLin" presStyleCnt="0"/>
      <dgm:spPr/>
    </dgm:pt>
    <dgm:pt modelId="{19B52A7E-6CB3-4A6A-B0E8-AA2A00A158EF}" type="pres">
      <dgm:prSet presAssocID="{2211AE95-5A03-4D08-8BF5-67D3F0A33BA3}" presName="parentLeftMargin" presStyleLbl="node1" presStyleIdx="2" presStyleCnt="6"/>
      <dgm:spPr/>
      <dgm:t>
        <a:bodyPr/>
        <a:lstStyle/>
        <a:p>
          <a:endParaRPr lang="ru-RU"/>
        </a:p>
      </dgm:t>
    </dgm:pt>
    <dgm:pt modelId="{BD327D31-567C-47F8-9570-7879DC423E7B}" type="pres">
      <dgm:prSet presAssocID="{2211AE95-5A03-4D08-8BF5-67D3F0A33BA3}" presName="parentText" presStyleLbl="node1" presStyleIdx="3" presStyleCnt="6" custScaleY="171290">
        <dgm:presLayoutVars>
          <dgm:chMax val="0"/>
          <dgm:bulletEnabled val="1"/>
        </dgm:presLayoutVars>
      </dgm:prSet>
      <dgm:spPr/>
      <dgm:t>
        <a:bodyPr/>
        <a:lstStyle/>
        <a:p>
          <a:endParaRPr lang="ru-RU"/>
        </a:p>
      </dgm:t>
    </dgm:pt>
    <dgm:pt modelId="{A659114A-9C63-42CA-97DF-4628DD453039}" type="pres">
      <dgm:prSet presAssocID="{2211AE95-5A03-4D08-8BF5-67D3F0A33BA3}" presName="negativeSpace" presStyleCnt="0"/>
      <dgm:spPr/>
    </dgm:pt>
    <dgm:pt modelId="{4E4B1393-ECDA-45CC-A1B9-F1BA0F183478}" type="pres">
      <dgm:prSet presAssocID="{2211AE95-5A03-4D08-8BF5-67D3F0A33BA3}" presName="childText" presStyleLbl="conFgAcc1" presStyleIdx="3" presStyleCnt="6">
        <dgm:presLayoutVars>
          <dgm:bulletEnabled val="1"/>
        </dgm:presLayoutVars>
      </dgm:prSet>
      <dgm:spPr/>
    </dgm:pt>
    <dgm:pt modelId="{A2EB0C36-95AA-4AB6-BA35-C4BAD1B3FAE8}" type="pres">
      <dgm:prSet presAssocID="{80CFECB6-9256-4A4E-B613-849C5895FC3A}" presName="spaceBetweenRectangles" presStyleCnt="0"/>
      <dgm:spPr/>
    </dgm:pt>
    <dgm:pt modelId="{02A3D0AE-58B6-44B4-99CA-EC1BA3A0250C}" type="pres">
      <dgm:prSet presAssocID="{B80B3267-007C-4B0D-9D12-85ADA4D983F8}" presName="parentLin" presStyleCnt="0"/>
      <dgm:spPr/>
    </dgm:pt>
    <dgm:pt modelId="{2BE3E06C-70DA-43E4-BC68-183BC7376981}" type="pres">
      <dgm:prSet presAssocID="{B80B3267-007C-4B0D-9D12-85ADA4D983F8}" presName="parentLeftMargin" presStyleLbl="node1" presStyleIdx="3" presStyleCnt="6"/>
      <dgm:spPr/>
      <dgm:t>
        <a:bodyPr/>
        <a:lstStyle/>
        <a:p>
          <a:endParaRPr lang="ru-RU"/>
        </a:p>
      </dgm:t>
    </dgm:pt>
    <dgm:pt modelId="{75C84472-183C-48AC-9EFB-81B7A77612FC}" type="pres">
      <dgm:prSet presAssocID="{B80B3267-007C-4B0D-9D12-85ADA4D983F8}" presName="parentText" presStyleLbl="node1" presStyleIdx="4" presStyleCnt="6" custScaleY="178161">
        <dgm:presLayoutVars>
          <dgm:chMax val="0"/>
          <dgm:bulletEnabled val="1"/>
        </dgm:presLayoutVars>
      </dgm:prSet>
      <dgm:spPr/>
      <dgm:t>
        <a:bodyPr/>
        <a:lstStyle/>
        <a:p>
          <a:endParaRPr lang="ru-RU"/>
        </a:p>
      </dgm:t>
    </dgm:pt>
    <dgm:pt modelId="{47607AFE-845C-44ED-9634-F47BE6DE8B2E}" type="pres">
      <dgm:prSet presAssocID="{B80B3267-007C-4B0D-9D12-85ADA4D983F8}" presName="negativeSpace" presStyleCnt="0"/>
      <dgm:spPr/>
    </dgm:pt>
    <dgm:pt modelId="{95CC63DA-464C-4E6D-B649-C309FBCD028D}" type="pres">
      <dgm:prSet presAssocID="{B80B3267-007C-4B0D-9D12-85ADA4D983F8}" presName="childText" presStyleLbl="conFgAcc1" presStyleIdx="4" presStyleCnt="6">
        <dgm:presLayoutVars>
          <dgm:bulletEnabled val="1"/>
        </dgm:presLayoutVars>
      </dgm:prSet>
      <dgm:spPr/>
    </dgm:pt>
    <dgm:pt modelId="{B5B8CDAF-F8D7-4FCC-91B9-FB4BD95A9A18}" type="pres">
      <dgm:prSet presAssocID="{1ADE7ED5-C647-444F-B9B0-88B048F9DFDE}" presName="spaceBetweenRectangles" presStyleCnt="0"/>
      <dgm:spPr/>
    </dgm:pt>
    <dgm:pt modelId="{16B5FE80-F2B3-4AB9-9D0D-CD544EC27615}" type="pres">
      <dgm:prSet presAssocID="{7898483A-8C70-4AB0-BEF4-3BBFC2B4667A}" presName="parentLin" presStyleCnt="0"/>
      <dgm:spPr/>
    </dgm:pt>
    <dgm:pt modelId="{7EB6765E-048B-41D1-A703-926BF0E20AE6}" type="pres">
      <dgm:prSet presAssocID="{7898483A-8C70-4AB0-BEF4-3BBFC2B4667A}" presName="parentLeftMargin" presStyleLbl="node1" presStyleIdx="4" presStyleCnt="6"/>
      <dgm:spPr/>
      <dgm:t>
        <a:bodyPr/>
        <a:lstStyle/>
        <a:p>
          <a:endParaRPr lang="ru-RU"/>
        </a:p>
      </dgm:t>
    </dgm:pt>
    <dgm:pt modelId="{3D69E1D0-5D04-40DC-9857-B7B2B9FCD039}" type="pres">
      <dgm:prSet presAssocID="{7898483A-8C70-4AB0-BEF4-3BBFC2B4667A}" presName="parentText" presStyleLbl="node1" presStyleIdx="5" presStyleCnt="6" custScaleY="161778">
        <dgm:presLayoutVars>
          <dgm:chMax val="0"/>
          <dgm:bulletEnabled val="1"/>
        </dgm:presLayoutVars>
      </dgm:prSet>
      <dgm:spPr/>
      <dgm:t>
        <a:bodyPr/>
        <a:lstStyle/>
        <a:p>
          <a:endParaRPr lang="ru-RU"/>
        </a:p>
      </dgm:t>
    </dgm:pt>
    <dgm:pt modelId="{C173F738-D234-4A8E-98A6-AAC72C72E956}" type="pres">
      <dgm:prSet presAssocID="{7898483A-8C70-4AB0-BEF4-3BBFC2B4667A}" presName="negativeSpace" presStyleCnt="0"/>
      <dgm:spPr/>
    </dgm:pt>
    <dgm:pt modelId="{042B0799-FAC7-4423-918F-950BD2FD5C20}" type="pres">
      <dgm:prSet presAssocID="{7898483A-8C70-4AB0-BEF4-3BBFC2B4667A}" presName="childText" presStyleLbl="conFgAcc1" presStyleIdx="5" presStyleCnt="6">
        <dgm:presLayoutVars>
          <dgm:bulletEnabled val="1"/>
        </dgm:presLayoutVars>
      </dgm:prSet>
      <dgm:spPr/>
    </dgm:pt>
  </dgm:ptLst>
  <dgm:cxnLst>
    <dgm:cxn modelId="{0A0503C7-580E-487A-A4B9-BEAF22EF9064}" srcId="{D1EEEE77-7A17-45F5-89C1-0E2A3A2A0EE7}" destId="{1EB62DDE-C3C2-4C71-B899-4098BDA30A1C}" srcOrd="2" destOrd="0" parTransId="{EE04E714-78A2-44E5-A460-59C133279071}" sibTransId="{818FEDDB-13C2-40A3-BDDF-DCB9D01A19EA}"/>
    <dgm:cxn modelId="{C0A54829-BBEB-408F-9DA7-0BA43C997295}" type="presOf" srcId="{B80B3267-007C-4B0D-9D12-85ADA4D983F8}" destId="{75C84472-183C-48AC-9EFB-81B7A77612FC}" srcOrd="1" destOrd="0" presId="urn:microsoft.com/office/officeart/2005/8/layout/list1"/>
    <dgm:cxn modelId="{9586AC27-8948-4AAB-88F4-6FC6D7A5F96A}" srcId="{D1EEEE77-7A17-45F5-89C1-0E2A3A2A0EE7}" destId="{B80B3267-007C-4B0D-9D12-85ADA4D983F8}" srcOrd="4" destOrd="0" parTransId="{9E5F7ECA-8CB4-44C9-BECA-EE934627C5CA}" sibTransId="{1ADE7ED5-C647-444F-B9B0-88B048F9DFDE}"/>
    <dgm:cxn modelId="{3C4ACB02-D727-4BA1-B152-92D2229C931F}" type="presOf" srcId="{63CA85E4-4342-4510-8DB5-C08FF9DFCF1A}" destId="{CEE9F255-901C-4E99-B135-751C0B53EA47}" srcOrd="0" destOrd="0" presId="urn:microsoft.com/office/officeart/2005/8/layout/list1"/>
    <dgm:cxn modelId="{5C0BC983-FDFB-43E8-A51B-FACB7CFA9B2C}" type="presOf" srcId="{1EB62DDE-C3C2-4C71-B899-4098BDA30A1C}" destId="{AD4C6A9B-8F35-4FF2-8C88-C404915C636E}" srcOrd="0" destOrd="0" presId="urn:microsoft.com/office/officeart/2005/8/layout/list1"/>
    <dgm:cxn modelId="{292BA668-CE08-4753-A675-6205C7A9818F}" type="presOf" srcId="{2211AE95-5A03-4D08-8BF5-67D3F0A33BA3}" destId="{19B52A7E-6CB3-4A6A-B0E8-AA2A00A158EF}" srcOrd="0" destOrd="0" presId="urn:microsoft.com/office/officeart/2005/8/layout/list1"/>
    <dgm:cxn modelId="{03A4575B-99D3-4C15-8171-428E2512D701}" type="presOf" srcId="{861B9C48-A7FD-4F60-A854-A8279808989D}" destId="{34E0A61C-8E1A-41DE-8DFF-7A296ABE86E8}" srcOrd="1" destOrd="0" presId="urn:microsoft.com/office/officeart/2005/8/layout/list1"/>
    <dgm:cxn modelId="{395F9146-B2BF-4357-8D2C-2ACD0D63D04A}" type="presOf" srcId="{D1EEEE77-7A17-45F5-89C1-0E2A3A2A0EE7}" destId="{BF05EEB5-2F0E-47C7-A712-AF80FF092C60}" srcOrd="0" destOrd="0" presId="urn:microsoft.com/office/officeart/2005/8/layout/list1"/>
    <dgm:cxn modelId="{8DA3265C-47B1-49D4-98D1-13F13A030DC3}" type="presOf" srcId="{7898483A-8C70-4AB0-BEF4-3BBFC2B4667A}" destId="{7EB6765E-048B-41D1-A703-926BF0E20AE6}" srcOrd="0" destOrd="0" presId="urn:microsoft.com/office/officeart/2005/8/layout/list1"/>
    <dgm:cxn modelId="{6EC1068A-9014-479F-9AEB-CE43D38E491E}" srcId="{D1EEEE77-7A17-45F5-89C1-0E2A3A2A0EE7}" destId="{63CA85E4-4342-4510-8DB5-C08FF9DFCF1A}" srcOrd="0" destOrd="0" parTransId="{59AE90BD-F118-463E-B120-00C113A03EF0}" sibTransId="{92A373CA-1D9F-46A2-BF0B-8F7F4ACDC06D}"/>
    <dgm:cxn modelId="{FC34158D-5336-4935-BA32-1D69A202A336}" type="presOf" srcId="{861B9C48-A7FD-4F60-A854-A8279808989D}" destId="{B562C9DD-97C3-43A4-AC45-379E5E148A26}" srcOrd="0" destOrd="0" presId="urn:microsoft.com/office/officeart/2005/8/layout/list1"/>
    <dgm:cxn modelId="{851481DF-6FD6-4EEE-BFEB-80828C236741}" type="presOf" srcId="{B80B3267-007C-4B0D-9D12-85ADA4D983F8}" destId="{2BE3E06C-70DA-43E4-BC68-183BC7376981}" srcOrd="0" destOrd="0" presId="urn:microsoft.com/office/officeart/2005/8/layout/list1"/>
    <dgm:cxn modelId="{1769FA98-31E3-4F6A-AB7E-F6F39A224AFA}" type="presOf" srcId="{1EB62DDE-C3C2-4C71-B899-4098BDA30A1C}" destId="{84CF58BD-F67B-47D7-9696-79D2373692A4}" srcOrd="1" destOrd="0" presId="urn:microsoft.com/office/officeart/2005/8/layout/list1"/>
    <dgm:cxn modelId="{0ADFF60F-06DD-40DD-87F4-3C389A3BCA50}" type="presOf" srcId="{2211AE95-5A03-4D08-8BF5-67D3F0A33BA3}" destId="{BD327D31-567C-47F8-9570-7879DC423E7B}" srcOrd="1" destOrd="0" presId="urn:microsoft.com/office/officeart/2005/8/layout/list1"/>
    <dgm:cxn modelId="{BCE34802-CA56-4C90-8404-AC452D7DB508}" type="presOf" srcId="{63CA85E4-4342-4510-8DB5-C08FF9DFCF1A}" destId="{FF7CAFE1-BBBB-4020-B95C-8C35C8D4075D}" srcOrd="1" destOrd="0" presId="urn:microsoft.com/office/officeart/2005/8/layout/list1"/>
    <dgm:cxn modelId="{75A64A23-59E1-47AE-82F8-9304600C98AA}" srcId="{D1EEEE77-7A17-45F5-89C1-0E2A3A2A0EE7}" destId="{2211AE95-5A03-4D08-8BF5-67D3F0A33BA3}" srcOrd="3" destOrd="0" parTransId="{8C2A959A-0B7E-48B8-9952-98DC823EED57}" sibTransId="{80CFECB6-9256-4A4E-B613-849C5895FC3A}"/>
    <dgm:cxn modelId="{C741FCD3-2B7A-4528-96DA-F2ACB9C17591}" srcId="{D1EEEE77-7A17-45F5-89C1-0E2A3A2A0EE7}" destId="{7898483A-8C70-4AB0-BEF4-3BBFC2B4667A}" srcOrd="5" destOrd="0" parTransId="{915E999E-8E6A-4FD2-AFF6-E38C61A2C90D}" sibTransId="{B6011685-BB4E-465B-A77D-A20ADF19CA8D}"/>
    <dgm:cxn modelId="{C3DE2085-97E3-4C97-B901-CDDC8D7EFB79}" type="presOf" srcId="{7898483A-8C70-4AB0-BEF4-3BBFC2B4667A}" destId="{3D69E1D0-5D04-40DC-9857-B7B2B9FCD039}" srcOrd="1" destOrd="0" presId="urn:microsoft.com/office/officeart/2005/8/layout/list1"/>
    <dgm:cxn modelId="{E992B466-5C24-4E77-95B9-79FE9D16F356}" srcId="{D1EEEE77-7A17-45F5-89C1-0E2A3A2A0EE7}" destId="{861B9C48-A7FD-4F60-A854-A8279808989D}" srcOrd="1" destOrd="0" parTransId="{CA8D0AF8-16DD-465E-AEFF-75DEF88DD904}" sibTransId="{A8A38947-5444-42D5-8800-D43C65794FDA}"/>
    <dgm:cxn modelId="{5B284615-16C1-45D6-B190-19C91FCB7802}" type="presParOf" srcId="{BF05EEB5-2F0E-47C7-A712-AF80FF092C60}" destId="{32F3340F-9163-4196-9DFA-7626E8583E91}" srcOrd="0" destOrd="0" presId="urn:microsoft.com/office/officeart/2005/8/layout/list1"/>
    <dgm:cxn modelId="{8A6760F7-D87B-45D8-ABAD-4536883F6B07}" type="presParOf" srcId="{32F3340F-9163-4196-9DFA-7626E8583E91}" destId="{CEE9F255-901C-4E99-B135-751C0B53EA47}" srcOrd="0" destOrd="0" presId="urn:microsoft.com/office/officeart/2005/8/layout/list1"/>
    <dgm:cxn modelId="{457803AB-2C8F-44C2-A1FB-649D9FEFD203}" type="presParOf" srcId="{32F3340F-9163-4196-9DFA-7626E8583E91}" destId="{FF7CAFE1-BBBB-4020-B95C-8C35C8D4075D}" srcOrd="1" destOrd="0" presId="urn:microsoft.com/office/officeart/2005/8/layout/list1"/>
    <dgm:cxn modelId="{5DD188EA-FD01-48ED-A082-5DE1A84DC0E8}" type="presParOf" srcId="{BF05EEB5-2F0E-47C7-A712-AF80FF092C60}" destId="{E99DA002-9D6A-4816-AC03-9650D7402D62}" srcOrd="1" destOrd="0" presId="urn:microsoft.com/office/officeart/2005/8/layout/list1"/>
    <dgm:cxn modelId="{34535417-5602-4040-993A-8C06892B888C}" type="presParOf" srcId="{BF05EEB5-2F0E-47C7-A712-AF80FF092C60}" destId="{49FB9A51-644A-49E1-A33A-8AFAB2E1C701}" srcOrd="2" destOrd="0" presId="urn:microsoft.com/office/officeart/2005/8/layout/list1"/>
    <dgm:cxn modelId="{777BBF68-8EAF-46FB-8833-B7C522B71C8C}" type="presParOf" srcId="{BF05EEB5-2F0E-47C7-A712-AF80FF092C60}" destId="{7816827C-05E8-4971-9EF9-DB1F5CDAC587}" srcOrd="3" destOrd="0" presId="urn:microsoft.com/office/officeart/2005/8/layout/list1"/>
    <dgm:cxn modelId="{31F0B58E-AF22-459B-A4BD-39EA8824E525}" type="presParOf" srcId="{BF05EEB5-2F0E-47C7-A712-AF80FF092C60}" destId="{D691F52D-4909-4D83-8B3F-DEFC7A6F62BF}" srcOrd="4" destOrd="0" presId="urn:microsoft.com/office/officeart/2005/8/layout/list1"/>
    <dgm:cxn modelId="{A7D46683-E670-4AA0-861B-27E629A39B79}" type="presParOf" srcId="{D691F52D-4909-4D83-8B3F-DEFC7A6F62BF}" destId="{B562C9DD-97C3-43A4-AC45-379E5E148A26}" srcOrd="0" destOrd="0" presId="urn:microsoft.com/office/officeart/2005/8/layout/list1"/>
    <dgm:cxn modelId="{286CDED3-4CD7-4135-BBB0-56FB88A35EE3}" type="presParOf" srcId="{D691F52D-4909-4D83-8B3F-DEFC7A6F62BF}" destId="{34E0A61C-8E1A-41DE-8DFF-7A296ABE86E8}" srcOrd="1" destOrd="0" presId="urn:microsoft.com/office/officeart/2005/8/layout/list1"/>
    <dgm:cxn modelId="{2C0E2CC1-7ACC-4DA6-9B87-192EEEE8F3C6}" type="presParOf" srcId="{BF05EEB5-2F0E-47C7-A712-AF80FF092C60}" destId="{AA530035-6E1F-42C4-A438-5D60C3744656}" srcOrd="5" destOrd="0" presId="urn:microsoft.com/office/officeart/2005/8/layout/list1"/>
    <dgm:cxn modelId="{1A79014D-304E-432B-8EC4-8D8A261FA7A8}" type="presParOf" srcId="{BF05EEB5-2F0E-47C7-A712-AF80FF092C60}" destId="{F17A9B0C-DA8D-467B-A96C-A22A9176B653}" srcOrd="6" destOrd="0" presId="urn:microsoft.com/office/officeart/2005/8/layout/list1"/>
    <dgm:cxn modelId="{DAB63F32-21A9-43CE-A44A-7E70C8488FA4}" type="presParOf" srcId="{BF05EEB5-2F0E-47C7-A712-AF80FF092C60}" destId="{3822D7D1-4D5C-440D-BC7D-4315A3651A82}" srcOrd="7" destOrd="0" presId="urn:microsoft.com/office/officeart/2005/8/layout/list1"/>
    <dgm:cxn modelId="{730D1F31-A40A-470F-B4CE-289C38ABE19F}" type="presParOf" srcId="{BF05EEB5-2F0E-47C7-A712-AF80FF092C60}" destId="{ECC1640C-8A6D-4322-983D-4EEB6A435C8C}" srcOrd="8" destOrd="0" presId="urn:microsoft.com/office/officeart/2005/8/layout/list1"/>
    <dgm:cxn modelId="{34B836E7-8412-432A-9CE1-7C549D58CEF5}" type="presParOf" srcId="{ECC1640C-8A6D-4322-983D-4EEB6A435C8C}" destId="{AD4C6A9B-8F35-4FF2-8C88-C404915C636E}" srcOrd="0" destOrd="0" presId="urn:microsoft.com/office/officeart/2005/8/layout/list1"/>
    <dgm:cxn modelId="{DB6E56AA-BF0D-45D9-A7EE-521DEC45B577}" type="presParOf" srcId="{ECC1640C-8A6D-4322-983D-4EEB6A435C8C}" destId="{84CF58BD-F67B-47D7-9696-79D2373692A4}" srcOrd="1" destOrd="0" presId="urn:microsoft.com/office/officeart/2005/8/layout/list1"/>
    <dgm:cxn modelId="{FF2160B7-D4C1-4896-905D-F13661E03A0A}" type="presParOf" srcId="{BF05EEB5-2F0E-47C7-A712-AF80FF092C60}" destId="{6AC346C9-004F-40D5-827B-184A409887B6}" srcOrd="9" destOrd="0" presId="urn:microsoft.com/office/officeart/2005/8/layout/list1"/>
    <dgm:cxn modelId="{288D23A4-5078-406C-BA16-D36E55B9EA2B}" type="presParOf" srcId="{BF05EEB5-2F0E-47C7-A712-AF80FF092C60}" destId="{CD308C31-07D5-4896-BA63-26BA5BB4E5B8}" srcOrd="10" destOrd="0" presId="urn:microsoft.com/office/officeart/2005/8/layout/list1"/>
    <dgm:cxn modelId="{6A4AC062-0187-449E-99D1-879AB582B9EB}" type="presParOf" srcId="{BF05EEB5-2F0E-47C7-A712-AF80FF092C60}" destId="{C2AAF003-16D1-4A35-901B-E3D765DEB45A}" srcOrd="11" destOrd="0" presId="urn:microsoft.com/office/officeart/2005/8/layout/list1"/>
    <dgm:cxn modelId="{FFDCBB6B-0780-4D68-81F6-2496816E2C50}" type="presParOf" srcId="{BF05EEB5-2F0E-47C7-A712-AF80FF092C60}" destId="{E3F58A09-9436-456E-A7AC-A3194122FB9C}" srcOrd="12" destOrd="0" presId="urn:microsoft.com/office/officeart/2005/8/layout/list1"/>
    <dgm:cxn modelId="{B05470CD-8205-4541-9AF5-795B71F1242A}" type="presParOf" srcId="{E3F58A09-9436-456E-A7AC-A3194122FB9C}" destId="{19B52A7E-6CB3-4A6A-B0E8-AA2A00A158EF}" srcOrd="0" destOrd="0" presId="urn:microsoft.com/office/officeart/2005/8/layout/list1"/>
    <dgm:cxn modelId="{D9514B4A-0653-4C7C-966E-8285F9D71D6D}" type="presParOf" srcId="{E3F58A09-9436-456E-A7AC-A3194122FB9C}" destId="{BD327D31-567C-47F8-9570-7879DC423E7B}" srcOrd="1" destOrd="0" presId="urn:microsoft.com/office/officeart/2005/8/layout/list1"/>
    <dgm:cxn modelId="{E80AE7D9-FEE8-4BE6-A1AA-1056B8170E12}" type="presParOf" srcId="{BF05EEB5-2F0E-47C7-A712-AF80FF092C60}" destId="{A659114A-9C63-42CA-97DF-4628DD453039}" srcOrd="13" destOrd="0" presId="urn:microsoft.com/office/officeart/2005/8/layout/list1"/>
    <dgm:cxn modelId="{96FAAA8D-7717-4AF1-A064-656E44C85362}" type="presParOf" srcId="{BF05EEB5-2F0E-47C7-A712-AF80FF092C60}" destId="{4E4B1393-ECDA-45CC-A1B9-F1BA0F183478}" srcOrd="14" destOrd="0" presId="urn:microsoft.com/office/officeart/2005/8/layout/list1"/>
    <dgm:cxn modelId="{9795DE59-2BB5-4AB5-9BC9-CAF4B104F745}" type="presParOf" srcId="{BF05EEB5-2F0E-47C7-A712-AF80FF092C60}" destId="{A2EB0C36-95AA-4AB6-BA35-C4BAD1B3FAE8}" srcOrd="15" destOrd="0" presId="urn:microsoft.com/office/officeart/2005/8/layout/list1"/>
    <dgm:cxn modelId="{38AA3AD1-F547-42DE-B225-C9A6A7C52BF7}" type="presParOf" srcId="{BF05EEB5-2F0E-47C7-A712-AF80FF092C60}" destId="{02A3D0AE-58B6-44B4-99CA-EC1BA3A0250C}" srcOrd="16" destOrd="0" presId="urn:microsoft.com/office/officeart/2005/8/layout/list1"/>
    <dgm:cxn modelId="{337951C1-56B3-4268-B6D2-C5EDE97B0553}" type="presParOf" srcId="{02A3D0AE-58B6-44B4-99CA-EC1BA3A0250C}" destId="{2BE3E06C-70DA-43E4-BC68-183BC7376981}" srcOrd="0" destOrd="0" presId="urn:microsoft.com/office/officeart/2005/8/layout/list1"/>
    <dgm:cxn modelId="{EDC2F3CA-6D38-4507-9579-8B111BF977B4}" type="presParOf" srcId="{02A3D0AE-58B6-44B4-99CA-EC1BA3A0250C}" destId="{75C84472-183C-48AC-9EFB-81B7A77612FC}" srcOrd="1" destOrd="0" presId="urn:microsoft.com/office/officeart/2005/8/layout/list1"/>
    <dgm:cxn modelId="{ECDA42E0-39D1-46BD-A25E-E0610E25A6BC}" type="presParOf" srcId="{BF05EEB5-2F0E-47C7-A712-AF80FF092C60}" destId="{47607AFE-845C-44ED-9634-F47BE6DE8B2E}" srcOrd="17" destOrd="0" presId="urn:microsoft.com/office/officeart/2005/8/layout/list1"/>
    <dgm:cxn modelId="{6FADC34F-D8C0-4FFC-AD55-E725441C9F5E}" type="presParOf" srcId="{BF05EEB5-2F0E-47C7-A712-AF80FF092C60}" destId="{95CC63DA-464C-4E6D-B649-C309FBCD028D}" srcOrd="18" destOrd="0" presId="urn:microsoft.com/office/officeart/2005/8/layout/list1"/>
    <dgm:cxn modelId="{E4817258-7A3B-485E-B455-9EDD8F1A5AA7}" type="presParOf" srcId="{BF05EEB5-2F0E-47C7-A712-AF80FF092C60}" destId="{B5B8CDAF-F8D7-4FCC-91B9-FB4BD95A9A18}" srcOrd="19" destOrd="0" presId="urn:microsoft.com/office/officeart/2005/8/layout/list1"/>
    <dgm:cxn modelId="{60447F2E-5819-4E08-8E30-085221551401}" type="presParOf" srcId="{BF05EEB5-2F0E-47C7-A712-AF80FF092C60}" destId="{16B5FE80-F2B3-4AB9-9D0D-CD544EC27615}" srcOrd="20" destOrd="0" presId="urn:microsoft.com/office/officeart/2005/8/layout/list1"/>
    <dgm:cxn modelId="{4028E461-DC88-4D3E-B3A3-BE061FF8653B}" type="presParOf" srcId="{16B5FE80-F2B3-4AB9-9D0D-CD544EC27615}" destId="{7EB6765E-048B-41D1-A703-926BF0E20AE6}" srcOrd="0" destOrd="0" presId="urn:microsoft.com/office/officeart/2005/8/layout/list1"/>
    <dgm:cxn modelId="{AB435561-7EA3-4C98-922F-C063CA9879B2}" type="presParOf" srcId="{16B5FE80-F2B3-4AB9-9D0D-CD544EC27615}" destId="{3D69E1D0-5D04-40DC-9857-B7B2B9FCD039}" srcOrd="1" destOrd="0" presId="urn:microsoft.com/office/officeart/2005/8/layout/list1"/>
    <dgm:cxn modelId="{21411BAA-94F6-482C-9B15-8CB81BCA92FA}" type="presParOf" srcId="{BF05EEB5-2F0E-47C7-A712-AF80FF092C60}" destId="{C173F738-D234-4A8E-98A6-AAC72C72E956}" srcOrd="21" destOrd="0" presId="urn:microsoft.com/office/officeart/2005/8/layout/list1"/>
    <dgm:cxn modelId="{327D706B-3B96-43E9-9C56-FD313E80E87A}" type="presParOf" srcId="{BF05EEB5-2F0E-47C7-A712-AF80FF092C60}" destId="{042B0799-FAC7-4423-918F-950BD2FD5C20}"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7215F5-04A5-4FF8-9870-4555F566B25D}">
      <dsp:nvSpPr>
        <dsp:cNvPr id="0" name=""/>
        <dsp:cNvSpPr/>
      </dsp:nvSpPr>
      <dsp:spPr>
        <a:xfrm>
          <a:off x="161308" y="2945"/>
          <a:ext cx="8177915" cy="1944260"/>
        </a:xfrm>
        <a:prstGeom prst="roundRect">
          <a:avLst/>
        </a:prstGeom>
        <a:solidFill>
          <a:schemeClr val="accent2">
            <a:hueOff val="0"/>
            <a:satOff val="0"/>
            <a:lumOff val="0"/>
            <a:alphaOff val="0"/>
          </a:schemeClr>
        </a:solidFill>
        <a:ln>
          <a:noFill/>
        </a:ln>
        <a:effectLst>
          <a:outerShdw blurRad="57150" dist="38100" dir="5400000" algn="ctr" rotWithShape="0">
            <a:schemeClr val="accent2">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kk-KZ" sz="2200" b="1" i="1" kern="1200" dirty="0" smtClean="0">
              <a:solidFill>
                <a:srgbClr val="FF0000"/>
              </a:solidFill>
              <a:latin typeface="Times New Roman" pitchFamily="18" charset="0"/>
              <a:cs typeface="Times New Roman" pitchFamily="18" charset="0"/>
            </a:rPr>
            <a:t>Кәсіпорынның қаржылық жағдайы </a:t>
          </a:r>
          <a:r>
            <a:rPr lang="kk-KZ" sz="2200" i="1" kern="1200" dirty="0" smtClean="0">
              <a:solidFill>
                <a:srgbClr val="FF0000"/>
              </a:solidFill>
              <a:latin typeface="Times New Roman" pitchFamily="18" charset="0"/>
              <a:cs typeface="Times New Roman" pitchFamily="18" charset="0"/>
            </a:rPr>
            <a:t> </a:t>
          </a:r>
          <a:r>
            <a:rPr lang="kk-KZ" sz="2200" kern="1200" dirty="0" smtClean="0">
              <a:solidFill>
                <a:srgbClr val="7030A0"/>
              </a:solidFill>
              <a:latin typeface="Times New Roman" pitchFamily="18" charset="0"/>
              <a:cs typeface="Times New Roman" pitchFamily="18" charset="0"/>
            </a:rPr>
            <a:t>шаруашылықты жүргізуші субъектінің өз қызметін қаржыландыру мүмкіндігі мен оның айналым үдерісіндегі капиталды құру және пайдалану жағдайын қамтитын көрсеткіштер жүйесімен сипатталады. Қаржылық жағдай орнықты, орнықсыз және апатты күйде болуы мүмкін. </a:t>
          </a:r>
          <a:endParaRPr lang="ru-RU" sz="2200" kern="1200" dirty="0" smtClean="0">
            <a:solidFill>
              <a:srgbClr val="7030A0"/>
            </a:solidFill>
            <a:latin typeface="Times New Roman" pitchFamily="18" charset="0"/>
            <a:cs typeface="Times New Roman" pitchFamily="18" charset="0"/>
          </a:endParaRPr>
        </a:p>
      </dsp:txBody>
      <dsp:txXfrm>
        <a:off x="256219" y="97856"/>
        <a:ext cx="7988093" cy="1754438"/>
      </dsp:txXfrm>
    </dsp:sp>
    <dsp:sp modelId="{8AFDA2D4-B92A-4831-B379-B43D22F0CB16}">
      <dsp:nvSpPr>
        <dsp:cNvPr id="0" name=""/>
        <dsp:cNvSpPr/>
      </dsp:nvSpPr>
      <dsp:spPr>
        <a:xfrm>
          <a:off x="161308" y="2044419"/>
          <a:ext cx="8177915" cy="1944260"/>
        </a:xfrm>
        <a:prstGeom prst="roundRect">
          <a:avLst/>
        </a:prstGeom>
        <a:solidFill>
          <a:schemeClr val="accent2">
            <a:hueOff val="0"/>
            <a:satOff val="0"/>
            <a:lumOff val="0"/>
            <a:alphaOff val="0"/>
          </a:schemeClr>
        </a:solidFill>
        <a:ln>
          <a:noFill/>
        </a:ln>
        <a:effectLst>
          <a:outerShdw blurRad="57150" dist="38100" dir="5400000" algn="ctr" rotWithShape="0">
            <a:schemeClr val="accent2">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kk-KZ" sz="1800" b="1" i="1" kern="1200" dirty="0" smtClean="0">
              <a:solidFill>
                <a:srgbClr val="FF0000"/>
              </a:solidFill>
              <a:latin typeface="Times New Roman" pitchFamily="18" charset="0"/>
              <a:cs typeface="Times New Roman" pitchFamily="18" charset="0"/>
            </a:rPr>
            <a:t>Кәсіпорынның төлем қабілеттілігі </a:t>
          </a:r>
          <a:r>
            <a:rPr lang="kk-KZ" sz="1800" kern="1200" dirty="0" smtClean="0">
              <a:solidFill>
                <a:srgbClr val="7030A0"/>
              </a:solidFill>
              <a:latin typeface="Times New Roman" pitchFamily="18" charset="0"/>
              <a:cs typeface="Times New Roman" pitchFamily="18" charset="0"/>
            </a:rPr>
            <a:t>– бұл қаржылық жағдайдың сыртқы көрінісі болса, ал қаржылық тұрақтылық – кәсіпорынның ақшалай және тауарлай ағындарының, табыстары мен шығындарының, ақша қаражаттары мен оларды қалыптастыру көздерінің теңгерімін қамтитын ішкі жағдайы</a:t>
          </a:r>
          <a:r>
            <a:rPr lang="kk-KZ" sz="1600" kern="1200" dirty="0" smtClean="0">
              <a:solidFill>
                <a:srgbClr val="7030A0"/>
              </a:solidFill>
              <a:latin typeface="Times New Roman" pitchFamily="18" charset="0"/>
              <a:cs typeface="Times New Roman" pitchFamily="18" charset="0"/>
            </a:rPr>
            <a:t>.</a:t>
          </a:r>
          <a:endParaRPr lang="ru-RU" sz="1600" kern="1200" dirty="0">
            <a:solidFill>
              <a:srgbClr val="7030A0"/>
            </a:solidFill>
          </a:endParaRPr>
        </a:p>
      </dsp:txBody>
      <dsp:txXfrm>
        <a:off x="256219" y="2139330"/>
        <a:ext cx="7988093" cy="1754438"/>
      </dsp:txXfrm>
    </dsp:sp>
    <dsp:sp modelId="{AA5DF1FE-8A9D-4E13-A55D-5439D082C4DA}">
      <dsp:nvSpPr>
        <dsp:cNvPr id="0" name=""/>
        <dsp:cNvSpPr/>
      </dsp:nvSpPr>
      <dsp:spPr>
        <a:xfrm>
          <a:off x="161308" y="4085893"/>
          <a:ext cx="8230321" cy="1944260"/>
        </a:xfrm>
        <a:prstGeom prst="roundRect">
          <a:avLst/>
        </a:prstGeom>
        <a:solidFill>
          <a:schemeClr val="accent2">
            <a:hueOff val="0"/>
            <a:satOff val="0"/>
            <a:lumOff val="0"/>
            <a:alphaOff val="0"/>
          </a:schemeClr>
        </a:solidFill>
        <a:ln>
          <a:noFill/>
        </a:ln>
        <a:effectLst>
          <a:outerShdw blurRad="57150" dist="38100" dir="5400000" algn="ctr" rotWithShape="0">
            <a:schemeClr val="accent2">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kk-KZ" sz="1800" b="1" i="1" kern="1200" dirty="0" smtClean="0">
              <a:solidFill>
                <a:srgbClr val="FF0000"/>
              </a:solidFill>
              <a:latin typeface="Times New Roman" pitchFamily="18" charset="0"/>
              <a:cs typeface="Times New Roman" pitchFamily="18" charset="0"/>
            </a:rPr>
            <a:t>Кәсіпорының қаржылық қызметінің негізгі мақсаты </a:t>
          </a:r>
          <a:r>
            <a:rPr lang="kk-KZ" sz="1800" kern="1200" dirty="0" smtClean="0">
              <a:solidFill>
                <a:srgbClr val="7030A0"/>
              </a:solidFill>
              <a:latin typeface="Times New Roman" pitchFamily="18" charset="0"/>
              <a:cs typeface="Times New Roman" pitchFamily="18" charset="0"/>
            </a:rPr>
            <a:t>–</a:t>
          </a:r>
          <a:r>
            <a:rPr lang="kk-KZ" sz="1800" kern="1200" dirty="0" smtClean="0">
              <a:latin typeface="Times New Roman" pitchFamily="18" charset="0"/>
              <a:cs typeface="Times New Roman" pitchFamily="18" charset="0"/>
            </a:rPr>
            <a:t> </a:t>
          </a:r>
          <a:r>
            <a:rPr lang="kk-KZ" sz="1800" kern="1200" dirty="0" smtClean="0">
              <a:solidFill>
                <a:srgbClr val="7030A0"/>
              </a:solidFill>
              <a:latin typeface="Times New Roman" pitchFamily="18" charset="0"/>
              <a:cs typeface="Times New Roman" pitchFamily="18" charset="0"/>
            </a:rPr>
            <a:t>меншікті капиталын өсіру және нарықтағы орнықты ұстанымды қамтамасыз ету. Ол үшін кәсіпорын өзінің төлем қабілеттілігі мен рентабельділігін, сондай-ақ баланстың активі мен пассивінің оңтайлы құрылымын үнемі сақтауы отыруы қажет.</a:t>
          </a:r>
          <a:endParaRPr lang="ru-RU" sz="1800" kern="1200" dirty="0">
            <a:solidFill>
              <a:srgbClr val="7030A0"/>
            </a:solidFill>
          </a:endParaRPr>
        </a:p>
      </dsp:txBody>
      <dsp:txXfrm>
        <a:off x="256219" y="4180804"/>
        <a:ext cx="8040499" cy="17544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C1558-9C17-4833-A638-5CCC30B59824}">
      <dsp:nvSpPr>
        <dsp:cNvPr id="0" name=""/>
        <dsp:cNvSpPr/>
      </dsp:nvSpPr>
      <dsp:spPr>
        <a:xfrm>
          <a:off x="937534" y="1947"/>
          <a:ext cx="3155874" cy="1893524"/>
        </a:xfrm>
        <a:prstGeom prst="roundRect">
          <a:avLst>
            <a:gd name="adj" fmla="val 10000"/>
          </a:avLst>
        </a:prstGeom>
        <a:solidFill>
          <a:schemeClr val="accent6">
            <a:shade val="80000"/>
            <a:hueOff val="0"/>
            <a:satOff val="0"/>
            <a:lumOff val="0"/>
            <a:alphaOff val="0"/>
          </a:schemeClr>
        </a:solidFill>
        <a:ln>
          <a:noFill/>
        </a:ln>
        <a:effectLst>
          <a:outerShdw blurRad="57150" dist="38100" dir="5400000" algn="ctr" rotWithShape="0">
            <a:schemeClr val="accent6">
              <a:shade val="80000"/>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kern="1200" dirty="0" smtClean="0">
              <a:solidFill>
                <a:schemeClr val="bg1"/>
              </a:solidFill>
              <a:latin typeface="Times New Roman" pitchFamily="18" charset="0"/>
              <a:cs typeface="Times New Roman" pitchFamily="18" charset="0"/>
            </a:rPr>
            <a:t>Кәсіпорынның қаржылық жағдайын уақытында және объективті саралау;</a:t>
          </a:r>
          <a:endParaRPr lang="ru-RU" sz="1600" kern="1200" dirty="0">
            <a:solidFill>
              <a:schemeClr val="bg1"/>
            </a:solidFill>
            <a:latin typeface="Times New Roman" pitchFamily="18" charset="0"/>
            <a:cs typeface="Times New Roman" pitchFamily="18" charset="0"/>
          </a:endParaRPr>
        </a:p>
      </dsp:txBody>
      <dsp:txXfrm>
        <a:off x="992993" y="57406"/>
        <a:ext cx="3044956" cy="1782606"/>
      </dsp:txXfrm>
    </dsp:sp>
    <dsp:sp modelId="{A2AB0CA5-83D7-4570-9899-FA9576C52418}">
      <dsp:nvSpPr>
        <dsp:cNvPr id="0" name=""/>
        <dsp:cNvSpPr/>
      </dsp:nvSpPr>
      <dsp:spPr>
        <a:xfrm>
          <a:off x="4371126" y="557381"/>
          <a:ext cx="669045" cy="782656"/>
        </a:xfrm>
        <a:prstGeom prst="rightArrow">
          <a:avLst>
            <a:gd name="adj1" fmla="val 60000"/>
            <a:gd name="adj2" fmla="val 50000"/>
          </a:avLst>
        </a:prstGeom>
        <a:solidFill>
          <a:schemeClr val="accent6">
            <a:shade val="9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endParaRPr lang="ru-RU" sz="3300" kern="1200"/>
        </a:p>
      </dsp:txBody>
      <dsp:txXfrm>
        <a:off x="4371126" y="713912"/>
        <a:ext cx="468332" cy="469594"/>
      </dsp:txXfrm>
    </dsp:sp>
    <dsp:sp modelId="{D3412941-DDFA-4A36-83FD-A448253E7F8F}">
      <dsp:nvSpPr>
        <dsp:cNvPr id="0" name=""/>
        <dsp:cNvSpPr/>
      </dsp:nvSpPr>
      <dsp:spPr>
        <a:xfrm>
          <a:off x="5355758" y="1947"/>
          <a:ext cx="3155874" cy="1893524"/>
        </a:xfrm>
        <a:prstGeom prst="roundRect">
          <a:avLst>
            <a:gd name="adj" fmla="val 10000"/>
          </a:avLst>
        </a:prstGeom>
        <a:solidFill>
          <a:schemeClr val="accent6">
            <a:shade val="80000"/>
            <a:hueOff val="74249"/>
            <a:satOff val="-5786"/>
            <a:lumOff val="10000"/>
            <a:alphaOff val="0"/>
          </a:schemeClr>
        </a:solidFill>
        <a:ln>
          <a:noFill/>
        </a:ln>
        <a:effectLst>
          <a:outerShdw blurRad="57150" dist="38100" dir="5400000" algn="ctr" rotWithShape="0">
            <a:schemeClr val="accent6">
              <a:shade val="80000"/>
              <a:hueOff val="74249"/>
              <a:satOff val="-5786"/>
              <a:lumOff val="1000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kern="1200" dirty="0" smtClean="0">
              <a:solidFill>
                <a:schemeClr val="bg1"/>
              </a:solidFill>
              <a:latin typeface="Times New Roman" pitchFamily="18" charset="0"/>
              <a:cs typeface="Times New Roman" pitchFamily="18" charset="0"/>
            </a:rPr>
            <a:t>Кәсіпорынның қаржылық жағдайын, яғни оның төлем қабілеттілігі мен қаржылық орнқытлығын жақсарту резервтерін іздестіру</a:t>
          </a:r>
          <a:endParaRPr lang="ru-RU" sz="1600" kern="1200" dirty="0">
            <a:solidFill>
              <a:schemeClr val="bg1"/>
            </a:solidFill>
            <a:latin typeface="Times New Roman" pitchFamily="18" charset="0"/>
            <a:cs typeface="Times New Roman" pitchFamily="18" charset="0"/>
          </a:endParaRPr>
        </a:p>
      </dsp:txBody>
      <dsp:txXfrm>
        <a:off x="5411217" y="57406"/>
        <a:ext cx="3044956" cy="1782606"/>
      </dsp:txXfrm>
    </dsp:sp>
    <dsp:sp modelId="{E4AB3657-A57E-4FDF-A8E9-18E4A40804C2}">
      <dsp:nvSpPr>
        <dsp:cNvPr id="0" name=""/>
        <dsp:cNvSpPr/>
      </dsp:nvSpPr>
      <dsp:spPr>
        <a:xfrm rot="5400000">
          <a:off x="6599173" y="2116383"/>
          <a:ext cx="669045" cy="782656"/>
        </a:xfrm>
        <a:prstGeom prst="rightArrow">
          <a:avLst>
            <a:gd name="adj1" fmla="val 60000"/>
            <a:gd name="adj2" fmla="val 50000"/>
          </a:avLst>
        </a:prstGeom>
        <a:solidFill>
          <a:schemeClr val="accent6">
            <a:shade val="90000"/>
            <a:hueOff val="111476"/>
            <a:satOff val="-8563"/>
            <a:lumOff val="1392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endParaRPr lang="ru-RU" sz="3300" kern="1200"/>
        </a:p>
      </dsp:txBody>
      <dsp:txXfrm rot="-5400000">
        <a:off x="6698899" y="2173189"/>
        <a:ext cx="469594" cy="468332"/>
      </dsp:txXfrm>
    </dsp:sp>
    <dsp:sp modelId="{B1FF645B-E9D8-4DBE-8B51-B132EC4C333B}">
      <dsp:nvSpPr>
        <dsp:cNvPr id="0" name=""/>
        <dsp:cNvSpPr/>
      </dsp:nvSpPr>
      <dsp:spPr>
        <a:xfrm>
          <a:off x="5355758" y="3157821"/>
          <a:ext cx="3155874" cy="1893524"/>
        </a:xfrm>
        <a:prstGeom prst="roundRect">
          <a:avLst>
            <a:gd name="adj" fmla="val 10000"/>
          </a:avLst>
        </a:prstGeom>
        <a:solidFill>
          <a:schemeClr val="accent6">
            <a:shade val="80000"/>
            <a:hueOff val="148499"/>
            <a:satOff val="-11573"/>
            <a:lumOff val="19999"/>
            <a:alphaOff val="0"/>
          </a:schemeClr>
        </a:solidFill>
        <a:ln>
          <a:noFill/>
        </a:ln>
        <a:effectLst>
          <a:outerShdw blurRad="57150" dist="38100" dir="5400000" algn="ctr" rotWithShape="0">
            <a:schemeClr val="accent6">
              <a:shade val="80000"/>
              <a:hueOff val="148499"/>
              <a:satOff val="-11573"/>
              <a:lumOff val="19999"/>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kern="1200" dirty="0" smtClean="0">
              <a:solidFill>
                <a:schemeClr val="bg1"/>
              </a:solidFill>
              <a:latin typeface="Times New Roman" pitchFamily="18" charset="0"/>
              <a:cs typeface="Times New Roman" pitchFamily="18" charset="0"/>
            </a:rPr>
            <a:t>Ресурстарды пайдаланудың әртүрлі нұсқаларында қалыптастасатын мүмкін қаржылық нәтижелерді болжау және қаржылық жағдайдың үлгісін жасау.</a:t>
          </a:r>
          <a:endParaRPr lang="ru-RU" sz="1600" kern="1200" dirty="0">
            <a:solidFill>
              <a:schemeClr val="bg1"/>
            </a:solidFill>
            <a:latin typeface="Times New Roman" pitchFamily="18" charset="0"/>
            <a:cs typeface="Times New Roman" pitchFamily="18" charset="0"/>
          </a:endParaRPr>
        </a:p>
      </dsp:txBody>
      <dsp:txXfrm>
        <a:off x="5411217" y="3213280"/>
        <a:ext cx="3044956" cy="1782606"/>
      </dsp:txXfrm>
    </dsp:sp>
    <dsp:sp modelId="{72EF7BC9-ADF0-4DD6-8C32-F2047731C422}">
      <dsp:nvSpPr>
        <dsp:cNvPr id="0" name=""/>
        <dsp:cNvSpPr/>
      </dsp:nvSpPr>
      <dsp:spPr>
        <a:xfrm rot="10800000">
          <a:off x="4408996" y="3713255"/>
          <a:ext cx="669045" cy="782656"/>
        </a:xfrm>
        <a:prstGeom prst="rightArrow">
          <a:avLst>
            <a:gd name="adj1" fmla="val 60000"/>
            <a:gd name="adj2" fmla="val 50000"/>
          </a:avLst>
        </a:prstGeom>
        <a:solidFill>
          <a:schemeClr val="accent6">
            <a:shade val="90000"/>
            <a:hueOff val="222951"/>
            <a:satOff val="-17125"/>
            <a:lumOff val="27842"/>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endParaRPr lang="ru-RU" sz="3300" kern="1200"/>
        </a:p>
      </dsp:txBody>
      <dsp:txXfrm rot="10800000">
        <a:off x="4609709" y="3869786"/>
        <a:ext cx="468332" cy="469594"/>
      </dsp:txXfrm>
    </dsp:sp>
    <dsp:sp modelId="{0613950E-D4AB-4E9E-B7CC-856B4B96A1CF}">
      <dsp:nvSpPr>
        <dsp:cNvPr id="0" name=""/>
        <dsp:cNvSpPr/>
      </dsp:nvSpPr>
      <dsp:spPr>
        <a:xfrm>
          <a:off x="937534" y="3157821"/>
          <a:ext cx="3155874" cy="1893524"/>
        </a:xfrm>
        <a:prstGeom prst="roundRect">
          <a:avLst>
            <a:gd name="adj" fmla="val 10000"/>
          </a:avLst>
        </a:prstGeom>
        <a:solidFill>
          <a:schemeClr val="accent6">
            <a:shade val="80000"/>
            <a:hueOff val="222748"/>
            <a:satOff val="-17359"/>
            <a:lumOff val="29999"/>
            <a:alphaOff val="0"/>
          </a:schemeClr>
        </a:solidFill>
        <a:ln>
          <a:noFill/>
        </a:ln>
        <a:effectLst>
          <a:outerShdw blurRad="57150" dist="38100" dir="5400000" algn="ctr" rotWithShape="0">
            <a:schemeClr val="accent6">
              <a:shade val="80000"/>
              <a:hueOff val="222748"/>
              <a:satOff val="-17359"/>
              <a:lumOff val="29999"/>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kern="1200" dirty="0" smtClean="0">
              <a:solidFill>
                <a:schemeClr val="bg1"/>
              </a:solidFill>
              <a:latin typeface="Times New Roman" pitchFamily="18" charset="0"/>
              <a:cs typeface="Times New Roman" pitchFamily="18" charset="0"/>
            </a:rPr>
            <a:t>Кәсіпорынның қаржылық ресурстарын неғұрлым тиімді пайдалануға және қаржылық жағдайын нығайтуға бағытталған  нақты шараларды жасау</a:t>
          </a:r>
          <a:endParaRPr lang="ru-RU" sz="1600" kern="1200" dirty="0">
            <a:solidFill>
              <a:schemeClr val="bg1"/>
            </a:solidFill>
            <a:latin typeface="Times New Roman" pitchFamily="18" charset="0"/>
            <a:cs typeface="Times New Roman" pitchFamily="18" charset="0"/>
          </a:endParaRPr>
        </a:p>
      </dsp:txBody>
      <dsp:txXfrm>
        <a:off x="992993" y="3213280"/>
        <a:ext cx="3044956" cy="17826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E6D3D-4DD4-4163-96B3-9DB845DE248D}">
      <dsp:nvSpPr>
        <dsp:cNvPr id="0" name=""/>
        <dsp:cNvSpPr/>
      </dsp:nvSpPr>
      <dsp:spPr>
        <a:xfrm rot="16200000">
          <a:off x="-241446" y="339712"/>
          <a:ext cx="4614101" cy="4416629"/>
        </a:xfrm>
        <a:prstGeom prst="downArrow">
          <a:avLst>
            <a:gd name="adj1" fmla="val 50000"/>
            <a:gd name="adj2" fmla="val 35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57150" dist="38100" dir="5400000" algn="ctr" rotWithShape="0">
            <a:schemeClr val="lt1">
              <a:hueOff val="0"/>
              <a:satOff val="0"/>
              <a:lumOff val="0"/>
              <a:alphaOff val="0"/>
              <a:shade val="9000"/>
              <a:satMod val="105000"/>
              <a:alpha val="48000"/>
            </a:scheme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kumimoji="0" lang="kk-KZ" sz="2000" b="1" i="0" u="none" strike="noStrike" kern="1200" cap="none" normalizeH="0" baseline="0" dirty="0" smtClean="0">
              <a:ln/>
              <a:solidFill>
                <a:srgbClr val="FF0000"/>
              </a:solidFill>
              <a:effectLst/>
              <a:latin typeface="Times New Roman" pitchFamily="18" charset="0"/>
              <a:ea typeface="Calibri" pitchFamily="34" charset="0"/>
              <a:cs typeface="Times New Roman" pitchFamily="18" charset="0"/>
            </a:rPr>
            <a:t>Көлденең талдау</a:t>
          </a:r>
          <a:r>
            <a:rPr kumimoji="0" lang="kk-KZ" sz="2000" b="0" i="0" u="none" strike="noStrike" kern="1200" cap="none" normalizeH="0" baseline="0" dirty="0" smtClean="0">
              <a:ln/>
              <a:solidFill>
                <a:srgbClr val="FF0000"/>
              </a:solidFill>
              <a:effectLst/>
              <a:latin typeface="Times New Roman" pitchFamily="18" charset="0"/>
              <a:ea typeface="Calibri" pitchFamily="34" charset="0"/>
              <a:cs typeface="Times New Roman" pitchFamily="18" charset="0"/>
            </a:rPr>
            <a:t> </a:t>
          </a:r>
          <a:r>
            <a:rPr kumimoji="0" lang="kk-KZ" sz="2000" b="0" i="0" u="none" strike="noStrike" kern="1200" cap="none" normalizeH="0" baseline="0" dirty="0" smtClean="0">
              <a:ln/>
              <a:solidFill>
                <a:srgbClr val="00B050"/>
              </a:solidFill>
              <a:effectLst/>
              <a:latin typeface="Times New Roman" pitchFamily="18" charset="0"/>
              <a:ea typeface="Calibri" pitchFamily="34" charset="0"/>
              <a:cs typeface="Times New Roman" pitchFamily="18" charset="0"/>
            </a:rPr>
            <a:t>- есеп берудің әрбір позициясын өткен кезеңімен салыстыру. Ол өткен кезеңдегімен салыстырғандағы бухгалтерлік есептің түрлі баптарының абсолюттік және салыстырмалы ауытқуларын анықтауға мүмкіндік береді.  </a:t>
          </a:r>
          <a:endParaRPr lang="ru-RU" sz="2000" kern="1200" dirty="0">
            <a:solidFill>
              <a:srgbClr val="00B050"/>
            </a:solidFill>
          </a:endParaRPr>
        </a:p>
      </dsp:txBody>
      <dsp:txXfrm rot="5400000">
        <a:off x="-142710" y="1394501"/>
        <a:ext cx="3643719" cy="2307051"/>
      </dsp:txXfrm>
    </dsp:sp>
    <dsp:sp modelId="{B7F0790E-55A5-4B19-B7CB-706BC6F45CEB}">
      <dsp:nvSpPr>
        <dsp:cNvPr id="0" name=""/>
        <dsp:cNvSpPr/>
      </dsp:nvSpPr>
      <dsp:spPr>
        <a:xfrm rot="5400000">
          <a:off x="4136430" y="392929"/>
          <a:ext cx="4606138" cy="4289258"/>
        </a:xfrm>
        <a:prstGeom prst="downArrow">
          <a:avLst>
            <a:gd name="adj1" fmla="val 50000"/>
            <a:gd name="adj2" fmla="val 35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57150" dist="38100" dir="5400000" algn="ctr" rotWithShape="0">
            <a:schemeClr val="lt1">
              <a:hueOff val="0"/>
              <a:satOff val="0"/>
              <a:lumOff val="0"/>
              <a:alphaOff val="0"/>
              <a:shade val="9000"/>
              <a:satMod val="105000"/>
              <a:alpha val="48000"/>
            </a:scheme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kumimoji="0" lang="kk-KZ" sz="2000" b="1" i="0" u="none" strike="noStrike" kern="1200" cap="none" normalizeH="0" baseline="0" dirty="0" smtClean="0">
              <a:ln/>
              <a:solidFill>
                <a:srgbClr val="FF0000"/>
              </a:solidFill>
              <a:effectLst/>
              <a:latin typeface="Times New Roman" pitchFamily="18" charset="0"/>
              <a:ea typeface="Calibri" pitchFamily="34" charset="0"/>
              <a:cs typeface="Times New Roman" pitchFamily="18" charset="0"/>
            </a:rPr>
            <a:t>Тігінен (кұрылымдық) талдау</a:t>
          </a:r>
          <a:r>
            <a:rPr kumimoji="0" lang="kk-KZ" sz="2000" b="0" i="0" u="none" strike="noStrike" kern="1200" cap="none" normalizeH="0" baseline="0" dirty="0" smtClean="0">
              <a:ln/>
              <a:solidFill>
                <a:srgbClr val="FF0000"/>
              </a:solidFill>
              <a:effectLst/>
              <a:latin typeface="Times New Roman" pitchFamily="18" charset="0"/>
              <a:ea typeface="Calibri" pitchFamily="34" charset="0"/>
              <a:cs typeface="Times New Roman" pitchFamily="18" charset="0"/>
            </a:rPr>
            <a:t> </a:t>
          </a:r>
          <a:r>
            <a:rPr kumimoji="0" lang="kk-KZ" sz="2000" b="0" i="0" u="none" strike="noStrike" kern="1200" cap="none" normalizeH="0" baseline="0" dirty="0" smtClean="0">
              <a:ln/>
              <a:solidFill>
                <a:srgbClr val="00B050"/>
              </a:solidFill>
              <a:effectLst/>
              <a:latin typeface="Times New Roman" pitchFamily="18" charset="0"/>
              <a:ea typeface="TimesNewRoman,Bold" charset="-128"/>
              <a:cs typeface="Times New Roman" pitchFamily="18" charset="0"/>
            </a:rPr>
            <a:t>–</a:t>
          </a:r>
          <a:r>
            <a:rPr kumimoji="0" lang="kk-KZ" sz="2000" b="0" i="0" u="none" strike="noStrike" kern="1200" cap="none" normalizeH="0" baseline="0" dirty="0" smtClean="0">
              <a:ln/>
              <a:solidFill>
                <a:srgbClr val="00B050"/>
              </a:solidFill>
              <a:effectLst/>
              <a:latin typeface="Times New Roman" pitchFamily="18" charset="0"/>
              <a:ea typeface="Calibri" pitchFamily="34" charset="0"/>
              <a:cs typeface="Times New Roman" pitchFamily="18" charset="0"/>
            </a:rPr>
            <a:t> әрбір есеп позициясының жалпы нәтижеге тигізетін әсерін айқындай отырып, қорытынды қаржылық көрсеткіштердің құрылымын анықтау. </a:t>
          </a:r>
          <a:endParaRPr lang="ru-RU" sz="2000" kern="1200" dirty="0">
            <a:solidFill>
              <a:srgbClr val="00B050"/>
            </a:solidFill>
          </a:endParaRPr>
        </a:p>
      </dsp:txBody>
      <dsp:txXfrm rot="-5400000">
        <a:off x="5045491" y="1386024"/>
        <a:ext cx="3538638" cy="23030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40A89-323B-4767-8EC6-75B4651E709B}">
      <dsp:nvSpPr>
        <dsp:cNvPr id="0" name=""/>
        <dsp:cNvSpPr/>
      </dsp:nvSpPr>
      <dsp:spPr>
        <a:xfrm>
          <a:off x="0" y="0"/>
          <a:ext cx="6583680" cy="998505"/>
        </a:xfrm>
        <a:prstGeom prst="roundRect">
          <a:avLst>
            <a:gd name="adj" fmla="val 10000"/>
          </a:avLst>
        </a:prstGeom>
        <a:solidFill>
          <a:schemeClr val="accent2">
            <a:hueOff val="0"/>
            <a:satOff val="0"/>
            <a:lumOff val="0"/>
            <a:alphaOff val="0"/>
          </a:schemeClr>
        </a:solidFill>
        <a:ln>
          <a:noFill/>
        </a:ln>
        <a:effectLst>
          <a:outerShdw blurRad="57150" dist="38100" dir="5400000" algn="ctr" rotWithShape="0">
            <a:schemeClr val="accent2">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kumimoji="0" lang="kk-KZ" sz="2000" b="1" i="0" u="none" strike="noStrike" kern="1200" cap="none" normalizeH="0" baseline="0" dirty="0" smtClean="0">
              <a:ln/>
              <a:effectLst/>
              <a:latin typeface="Times New Roman" pitchFamily="18" charset="0"/>
              <a:ea typeface="Calibri" pitchFamily="34" charset="0"/>
              <a:cs typeface="Times New Roman" pitchFamily="18" charset="0"/>
            </a:rPr>
            <a:t>Бухгалтерлік баланс (1-нысан);</a:t>
          </a:r>
          <a:endParaRPr lang="ru-RU" sz="2000" b="1" kern="1200" dirty="0">
            <a:latin typeface="Times New Roman" pitchFamily="18" charset="0"/>
            <a:cs typeface="Times New Roman" pitchFamily="18" charset="0"/>
          </a:endParaRPr>
        </a:p>
      </dsp:txBody>
      <dsp:txXfrm>
        <a:off x="29245" y="29245"/>
        <a:ext cx="5421841" cy="940015"/>
      </dsp:txXfrm>
    </dsp:sp>
    <dsp:sp modelId="{D5D755B1-0A16-437E-A53F-4D12D701D003}">
      <dsp:nvSpPr>
        <dsp:cNvPr id="0" name=""/>
        <dsp:cNvSpPr/>
      </dsp:nvSpPr>
      <dsp:spPr>
        <a:xfrm>
          <a:off x="214298" y="1143007"/>
          <a:ext cx="6583680" cy="998505"/>
        </a:xfrm>
        <a:prstGeom prst="roundRect">
          <a:avLst>
            <a:gd name="adj" fmla="val 10000"/>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kumimoji="0" lang="kk-KZ" sz="2000" b="1" i="0" u="none" strike="noStrike" kern="1200" cap="none" normalizeH="0" baseline="0" dirty="0" smtClean="0">
              <a:ln/>
              <a:effectLst/>
              <a:latin typeface="Times New Roman" pitchFamily="18" charset="0"/>
              <a:ea typeface="Calibri" pitchFamily="34" charset="0"/>
              <a:cs typeface="Times New Roman" pitchFamily="18" charset="0"/>
            </a:rPr>
            <a:t>Пайда және зиян туралы есеп (2- нысан);</a:t>
          </a:r>
          <a:endParaRPr lang="ru-RU" sz="2000" b="1" kern="1200" dirty="0">
            <a:latin typeface="Times New Roman" pitchFamily="18" charset="0"/>
            <a:cs typeface="Times New Roman" pitchFamily="18" charset="0"/>
          </a:endParaRPr>
        </a:p>
      </dsp:txBody>
      <dsp:txXfrm>
        <a:off x="243543" y="1172252"/>
        <a:ext cx="5324778" cy="940015"/>
      </dsp:txXfrm>
    </dsp:sp>
    <dsp:sp modelId="{8E74FF38-7145-4D4A-96F8-AB6AAC5385F7}">
      <dsp:nvSpPr>
        <dsp:cNvPr id="0" name=""/>
        <dsp:cNvSpPr/>
      </dsp:nvSpPr>
      <dsp:spPr>
        <a:xfrm>
          <a:off x="571529" y="2286015"/>
          <a:ext cx="6583680" cy="998505"/>
        </a:xfrm>
        <a:prstGeom prst="roundRect">
          <a:avLst>
            <a:gd name="adj" fmla="val 10000"/>
          </a:avLst>
        </a:prstGeom>
        <a:solidFill>
          <a:schemeClr val="accent4">
            <a:hueOff val="0"/>
            <a:satOff val="0"/>
            <a:lumOff val="0"/>
            <a:alphaOff val="0"/>
          </a:schemeClr>
        </a:solidFill>
        <a:ln>
          <a:noFill/>
        </a:ln>
        <a:effectLst>
          <a:outerShdw blurRad="57150" dist="38100" dir="5400000" algn="ctr" rotWithShape="0">
            <a:schemeClr val="accent4">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kumimoji="0" lang="kk-KZ" sz="2000" b="1" i="0" u="none" strike="noStrike" kern="1200" cap="none" normalizeH="0" baseline="0" dirty="0" smtClean="0">
              <a:ln/>
              <a:effectLst/>
              <a:latin typeface="Times New Roman" pitchFamily="18" charset="0"/>
              <a:ea typeface="Calibri" pitchFamily="34" charset="0"/>
              <a:cs typeface="Times New Roman" pitchFamily="18" charset="0"/>
            </a:rPr>
            <a:t>Ақша қаражаттарының қозғалысы туралы есеп (3- нысан);</a:t>
          </a:r>
          <a:endParaRPr lang="ru-RU" sz="2000" b="1" kern="1200" dirty="0">
            <a:latin typeface="Times New Roman" pitchFamily="18" charset="0"/>
            <a:cs typeface="Times New Roman" pitchFamily="18" charset="0"/>
          </a:endParaRPr>
        </a:p>
      </dsp:txBody>
      <dsp:txXfrm>
        <a:off x="600774" y="2315260"/>
        <a:ext cx="5333007" cy="940015"/>
      </dsp:txXfrm>
    </dsp:sp>
    <dsp:sp modelId="{C40F38CC-D95D-4900-8008-90B36F26F839}">
      <dsp:nvSpPr>
        <dsp:cNvPr id="0" name=""/>
        <dsp:cNvSpPr/>
      </dsp:nvSpPr>
      <dsp:spPr>
        <a:xfrm>
          <a:off x="928693" y="3500465"/>
          <a:ext cx="6583680" cy="998505"/>
        </a:xfrm>
        <a:prstGeom prst="roundRect">
          <a:avLst>
            <a:gd name="adj" fmla="val 10000"/>
          </a:avLst>
        </a:prstGeom>
        <a:solidFill>
          <a:schemeClr val="accent5">
            <a:hueOff val="0"/>
            <a:satOff val="0"/>
            <a:lumOff val="0"/>
            <a:alphaOff val="0"/>
          </a:schemeClr>
        </a:solidFill>
        <a:ln>
          <a:noFill/>
        </a:ln>
        <a:effectLst>
          <a:outerShdw blurRad="57150" dist="38100" dir="5400000" algn="ctr" rotWithShape="0">
            <a:schemeClr val="accent5">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kumimoji="0" lang="kk-KZ" sz="2000" b="1" i="0" u="none" strike="noStrike" kern="1200" cap="none" normalizeH="0" baseline="0" dirty="0" smtClean="0">
              <a:ln>
                <a:noFill/>
              </a:ln>
              <a:solidFill>
                <a:schemeClr val="bg1"/>
              </a:solidFill>
              <a:effectLst/>
              <a:latin typeface="Times New Roman" pitchFamily="18" charset="0"/>
              <a:ea typeface="Calibri" pitchFamily="34" charset="0"/>
              <a:cs typeface="Times New Roman" pitchFamily="18" charset="0"/>
            </a:rPr>
            <a:t>Капиталдың өзгерісі туралы есеп (4- нысан). </a:t>
          </a:r>
          <a:endParaRPr kumimoji="0" lang="ru-RU" sz="2000" b="1" i="0" u="none" strike="noStrike" kern="1200" cap="none" normalizeH="0" baseline="0" dirty="0" smtClean="0">
            <a:ln>
              <a:noFill/>
            </a:ln>
            <a:solidFill>
              <a:schemeClr val="bg1"/>
            </a:solidFill>
            <a:effectLst/>
            <a:latin typeface="Arial" pitchFamily="34" charset="0"/>
          </a:endParaRPr>
        </a:p>
      </dsp:txBody>
      <dsp:txXfrm>
        <a:off x="957938" y="3529710"/>
        <a:ext cx="5324778" cy="940015"/>
      </dsp:txXfrm>
    </dsp:sp>
    <dsp:sp modelId="{8F85718B-4A76-4DA3-BB29-B22D1EEDCBD9}">
      <dsp:nvSpPr>
        <dsp:cNvPr id="0" name=""/>
        <dsp:cNvSpPr/>
      </dsp:nvSpPr>
      <dsp:spPr>
        <a:xfrm>
          <a:off x="4792425" y="791903"/>
          <a:ext cx="351111" cy="493982"/>
        </a:xfrm>
        <a:prstGeom prst="downArrow">
          <a:avLst>
            <a:gd name="adj1" fmla="val 55000"/>
            <a:gd name="adj2" fmla="val 45000"/>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ru-RU" sz="2400" kern="1200"/>
        </a:p>
      </dsp:txBody>
      <dsp:txXfrm>
        <a:off x="4871425" y="791903"/>
        <a:ext cx="193111" cy="407082"/>
      </dsp:txXfrm>
    </dsp:sp>
    <dsp:sp modelId="{FEE06E74-036B-4F24-B34A-2142DAFA685E}">
      <dsp:nvSpPr>
        <dsp:cNvPr id="0" name=""/>
        <dsp:cNvSpPr/>
      </dsp:nvSpPr>
      <dsp:spPr>
        <a:xfrm>
          <a:off x="5435380" y="1934905"/>
          <a:ext cx="351098" cy="493988"/>
        </a:xfrm>
        <a:prstGeom prst="downArrow">
          <a:avLst>
            <a:gd name="adj1" fmla="val 55000"/>
            <a:gd name="adj2" fmla="val 45000"/>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ru-RU" sz="2400" kern="1200"/>
        </a:p>
      </dsp:txBody>
      <dsp:txXfrm>
        <a:off x="5514377" y="1934905"/>
        <a:ext cx="193104" cy="407091"/>
      </dsp:txXfrm>
    </dsp:sp>
    <dsp:sp modelId="{8E334B4C-A030-4F44-B60A-BCC0D40C3E06}">
      <dsp:nvSpPr>
        <dsp:cNvPr id="0" name=""/>
        <dsp:cNvSpPr/>
      </dsp:nvSpPr>
      <dsp:spPr>
        <a:xfrm>
          <a:off x="6078322" y="3077924"/>
          <a:ext cx="351098" cy="493975"/>
        </a:xfrm>
        <a:prstGeom prst="downArrow">
          <a:avLst>
            <a:gd name="adj1" fmla="val 55000"/>
            <a:gd name="adj2" fmla="val 45000"/>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ru-RU" sz="2400" kern="1200"/>
        </a:p>
      </dsp:txBody>
      <dsp:txXfrm>
        <a:off x="6157319" y="3077924"/>
        <a:ext cx="193104" cy="4070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2077FA-56F3-4D09-AF87-816B92B0854A}">
      <dsp:nvSpPr>
        <dsp:cNvPr id="0" name=""/>
        <dsp:cNvSpPr/>
      </dsp:nvSpPr>
      <dsp:spPr>
        <a:xfrm>
          <a:off x="0" y="0"/>
          <a:ext cx="6336792" cy="790098"/>
        </a:xfrm>
        <a:prstGeom prst="roundRect">
          <a:avLst>
            <a:gd name="adj" fmla="val 10000"/>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kumimoji="0" lang="ru-RU" sz="2000" b="1" i="0" u="none" strike="noStrike" kern="1200" cap="none" normalizeH="0" baseline="0" dirty="0" err="1" smtClean="0">
              <a:ln/>
              <a:effectLst/>
              <a:latin typeface="Times New Roman" pitchFamily="18" charset="0"/>
              <a:ea typeface="Calibri" pitchFamily="34" charset="0"/>
              <a:cs typeface="Times New Roman" pitchFamily="18" charset="0"/>
            </a:rPr>
            <a:t>Өтімділік;</a:t>
          </a:r>
          <a:endParaRPr lang="ru-RU" sz="2000" b="1" kern="1200" dirty="0"/>
        </a:p>
      </dsp:txBody>
      <dsp:txXfrm>
        <a:off x="23141" y="23141"/>
        <a:ext cx="5391772" cy="743816"/>
      </dsp:txXfrm>
    </dsp:sp>
    <dsp:sp modelId="{672523E5-E152-4FEE-9ABB-9191A19E11D5}">
      <dsp:nvSpPr>
        <dsp:cNvPr id="0" name=""/>
        <dsp:cNvSpPr/>
      </dsp:nvSpPr>
      <dsp:spPr>
        <a:xfrm>
          <a:off x="473202" y="899834"/>
          <a:ext cx="6336792" cy="790098"/>
        </a:xfrm>
        <a:prstGeom prst="roundRect">
          <a:avLst>
            <a:gd name="adj" fmla="val 10000"/>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kumimoji="0" lang="ru-RU" sz="2000" b="1" i="0" u="none" strike="noStrike" kern="1200" cap="none" normalizeH="0" baseline="0" dirty="0" err="1" smtClean="0">
              <a:ln/>
              <a:effectLst/>
              <a:latin typeface="Times New Roman" pitchFamily="18" charset="0"/>
              <a:ea typeface="Calibri" pitchFamily="34" charset="0"/>
              <a:cs typeface="Times New Roman" pitchFamily="18" charset="0"/>
            </a:rPr>
            <a:t>Іскерлік</a:t>
          </a:r>
          <a:r>
            <a:rPr kumimoji="0" lang="ru-RU" sz="2000" b="1" i="0" u="none" strike="noStrike" kern="1200" cap="none" normalizeH="0" baseline="0" dirty="0" smtClean="0">
              <a:ln/>
              <a:effectLst/>
              <a:latin typeface="Times New Roman" pitchFamily="18" charset="0"/>
              <a:ea typeface="Calibri" pitchFamily="34" charset="0"/>
              <a:cs typeface="Times New Roman" pitchFamily="18" charset="0"/>
            </a:rPr>
            <a:t> </a:t>
          </a:r>
          <a:r>
            <a:rPr kumimoji="0" lang="ru-RU" sz="2000" b="1" i="0" u="none" strike="noStrike" kern="1200" cap="none" normalizeH="0" baseline="0" dirty="0" err="1" smtClean="0">
              <a:ln/>
              <a:effectLst/>
              <a:latin typeface="Times New Roman" pitchFamily="18" charset="0"/>
              <a:ea typeface="Calibri" pitchFamily="34" charset="0"/>
              <a:cs typeface="Times New Roman" pitchFamily="18" charset="0"/>
            </a:rPr>
            <a:t>белсенділік</a:t>
          </a:r>
          <a:r>
            <a:rPr kumimoji="0" lang="kk-KZ" sz="2000" b="1" i="0" u="none" strike="noStrike" kern="1200" cap="none" normalizeH="0" baseline="0" dirty="0" smtClean="0">
              <a:ln/>
              <a:effectLst/>
              <a:latin typeface="Times New Roman" pitchFamily="18" charset="0"/>
              <a:ea typeface="Calibri" pitchFamily="34" charset="0"/>
              <a:cs typeface="Times New Roman" pitchFamily="18" charset="0"/>
            </a:rPr>
            <a:t> (айналымдылық)</a:t>
          </a:r>
          <a:r>
            <a:rPr kumimoji="0" lang="ru-RU" sz="2000" b="1" i="0" u="none" strike="noStrike" kern="1200" cap="none" normalizeH="0" baseline="0" dirty="0" smtClean="0">
              <a:ln/>
              <a:effectLst/>
              <a:latin typeface="Times New Roman" pitchFamily="18" charset="0"/>
              <a:ea typeface="Calibri" pitchFamily="34" charset="0"/>
              <a:cs typeface="Times New Roman" pitchFamily="18" charset="0"/>
            </a:rPr>
            <a:t>;</a:t>
          </a:r>
          <a:endParaRPr lang="ru-RU" sz="2000" b="1" kern="1200" dirty="0"/>
        </a:p>
      </dsp:txBody>
      <dsp:txXfrm>
        <a:off x="496343" y="922975"/>
        <a:ext cx="5303743" cy="743816"/>
      </dsp:txXfrm>
    </dsp:sp>
    <dsp:sp modelId="{B2A06D68-98AF-4138-86AC-BD7CB2D4BFDA}">
      <dsp:nvSpPr>
        <dsp:cNvPr id="0" name=""/>
        <dsp:cNvSpPr/>
      </dsp:nvSpPr>
      <dsp:spPr>
        <a:xfrm>
          <a:off x="946404" y="1799669"/>
          <a:ext cx="6336792" cy="790098"/>
        </a:xfrm>
        <a:prstGeom prst="roundRect">
          <a:avLst>
            <a:gd name="adj" fmla="val 10000"/>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kumimoji="0" lang="ru-RU" sz="2000" b="1" i="0" u="none" strike="noStrike" kern="1200" cap="none" normalizeH="0" baseline="0" dirty="0" err="1" smtClean="0">
              <a:ln/>
              <a:effectLst/>
              <a:latin typeface="Times New Roman" pitchFamily="18" charset="0"/>
              <a:ea typeface="Calibri" pitchFamily="34" charset="0"/>
              <a:cs typeface="Times New Roman" pitchFamily="18" charset="0"/>
            </a:rPr>
            <a:t>Рентабельділік</a:t>
          </a:r>
          <a:r>
            <a:rPr kumimoji="0" lang="kk-KZ" sz="2000" b="1" i="0" u="none" strike="noStrike" kern="1200" cap="none" normalizeH="0" baseline="0" dirty="0" smtClean="0">
              <a:ln/>
              <a:effectLst/>
              <a:latin typeface="Times New Roman" pitchFamily="18" charset="0"/>
              <a:ea typeface="Calibri" pitchFamily="34" charset="0"/>
              <a:cs typeface="Times New Roman" pitchFamily="18" charset="0"/>
            </a:rPr>
            <a:t> (пайдалылық</a:t>
          </a:r>
          <a:r>
            <a:rPr kumimoji="0" lang="ru-RU" sz="2000" b="1" i="0" u="none" strike="noStrike" kern="1200" cap="none" normalizeH="0" baseline="0" dirty="0" smtClean="0">
              <a:ln/>
              <a:effectLst/>
              <a:latin typeface="Times New Roman" pitchFamily="18" charset="0"/>
              <a:ea typeface="Calibri" pitchFamily="34" charset="0"/>
              <a:cs typeface="Times New Roman" pitchFamily="18" charset="0"/>
            </a:rPr>
            <a:t>);</a:t>
          </a:r>
          <a:endParaRPr lang="ru-RU" sz="2000" b="1" kern="1200" dirty="0"/>
        </a:p>
      </dsp:txBody>
      <dsp:txXfrm>
        <a:off x="969545" y="1822810"/>
        <a:ext cx="5303743" cy="743816"/>
      </dsp:txXfrm>
    </dsp:sp>
    <dsp:sp modelId="{995980DC-1AD3-4A7B-919D-A4E992A91719}">
      <dsp:nvSpPr>
        <dsp:cNvPr id="0" name=""/>
        <dsp:cNvSpPr/>
      </dsp:nvSpPr>
      <dsp:spPr>
        <a:xfrm>
          <a:off x="1419605" y="2699503"/>
          <a:ext cx="6336792" cy="790098"/>
        </a:xfrm>
        <a:prstGeom prst="roundRect">
          <a:avLst>
            <a:gd name="adj" fmla="val 10000"/>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kumimoji="0" lang="ru-RU" sz="2000" b="1" i="0" u="none" strike="noStrike" kern="1200" cap="none" normalizeH="0" baseline="0" dirty="0" err="1" smtClean="0">
              <a:ln/>
              <a:effectLst/>
              <a:latin typeface="Times New Roman" pitchFamily="18" charset="0"/>
              <a:ea typeface="Calibri" pitchFamily="34" charset="0"/>
              <a:cs typeface="Times New Roman" pitchFamily="18" charset="0"/>
            </a:rPr>
            <a:t>Қаржылық тұрақтылық;</a:t>
          </a:r>
          <a:endParaRPr kumimoji="0" lang="ru-RU" sz="2000" b="1" i="0" u="none" strike="noStrike" kern="1200" cap="none" normalizeH="0" baseline="0" dirty="0" smtClean="0">
            <a:ln/>
            <a:effectLst/>
            <a:latin typeface="Arial" pitchFamily="34" charset="0"/>
          </a:endParaRPr>
        </a:p>
      </dsp:txBody>
      <dsp:txXfrm>
        <a:off x="1442746" y="2722644"/>
        <a:ext cx="5303743" cy="743816"/>
      </dsp:txXfrm>
    </dsp:sp>
    <dsp:sp modelId="{A2302F55-9215-455D-A9A3-E9B05638DBB6}">
      <dsp:nvSpPr>
        <dsp:cNvPr id="0" name=""/>
        <dsp:cNvSpPr/>
      </dsp:nvSpPr>
      <dsp:spPr>
        <a:xfrm>
          <a:off x="1892808" y="3599338"/>
          <a:ext cx="6336792" cy="790098"/>
        </a:xfrm>
        <a:prstGeom prst="roundRect">
          <a:avLst>
            <a:gd name="adj" fmla="val 10000"/>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kumimoji="0" lang="ru-RU" sz="2000" b="1" i="0" u="none" strike="noStrike" kern="1200" cap="none" normalizeH="0" baseline="0" dirty="0" err="1" smtClean="0">
              <a:ln/>
              <a:effectLst/>
              <a:latin typeface="Times New Roman" pitchFamily="18" charset="0"/>
              <a:ea typeface="Calibri" pitchFamily="34" charset="0"/>
              <a:cs typeface="Times New Roman" pitchFamily="18" charset="0"/>
            </a:rPr>
            <a:t>Нарықтық белсенділік</a:t>
          </a:r>
          <a:r>
            <a:rPr kumimoji="0" lang="ru-RU" sz="2000" b="1" i="0" u="none" strike="noStrike" kern="1200" cap="none" normalizeH="0" baseline="0" dirty="0" smtClean="0">
              <a:ln/>
              <a:effectLst/>
              <a:latin typeface="Times New Roman" pitchFamily="18" charset="0"/>
              <a:ea typeface="Calibri" pitchFamily="34" charset="0"/>
              <a:cs typeface="Times New Roman" pitchFamily="18" charset="0"/>
            </a:rPr>
            <a:t> </a:t>
          </a:r>
          <a:r>
            <a:rPr kumimoji="0" lang="ru-RU" sz="2000" b="1" i="0" u="none" strike="noStrike" kern="1200" cap="none" normalizeH="0" baseline="0" dirty="0" err="1" smtClean="0">
              <a:ln/>
              <a:effectLst/>
              <a:latin typeface="Times New Roman" pitchFamily="18" charset="0"/>
              <a:ea typeface="Calibri" pitchFamily="34" charset="0"/>
              <a:cs typeface="Times New Roman" pitchFamily="18" charset="0"/>
            </a:rPr>
            <a:t>коэффициенттері</a:t>
          </a:r>
          <a:r>
            <a:rPr kumimoji="0" lang="kk-KZ" sz="2300" b="1" i="0" u="none" strike="noStrike" kern="1200" cap="none" normalizeH="0" baseline="0" dirty="0" smtClean="0">
              <a:ln/>
              <a:effectLst/>
              <a:latin typeface="Times New Roman" pitchFamily="18" charset="0"/>
              <a:ea typeface="Calibri" pitchFamily="34" charset="0"/>
              <a:cs typeface="Times New Roman" pitchFamily="18" charset="0"/>
            </a:rPr>
            <a:t>. </a:t>
          </a:r>
          <a:endParaRPr kumimoji="0" lang="kk-KZ" sz="2300" b="1" i="0" u="none" strike="noStrike" kern="1200" cap="none" normalizeH="0" baseline="0" dirty="0" smtClean="0">
            <a:ln/>
            <a:effectLst/>
            <a:latin typeface="Arial" pitchFamily="34" charset="0"/>
          </a:endParaRPr>
        </a:p>
      </dsp:txBody>
      <dsp:txXfrm>
        <a:off x="1915949" y="3622479"/>
        <a:ext cx="5303743" cy="743816"/>
      </dsp:txXfrm>
    </dsp:sp>
    <dsp:sp modelId="{53A5E895-EF82-4E8A-9FDA-0677CDAF8FFE}">
      <dsp:nvSpPr>
        <dsp:cNvPr id="0" name=""/>
        <dsp:cNvSpPr/>
      </dsp:nvSpPr>
      <dsp:spPr>
        <a:xfrm>
          <a:off x="5823227" y="577210"/>
          <a:ext cx="513564" cy="513564"/>
        </a:xfrm>
        <a:prstGeom prst="downArrow">
          <a:avLst>
            <a:gd name="adj1" fmla="val 55000"/>
            <a:gd name="adj2" fmla="val 45000"/>
          </a:avLst>
        </a:prstGeom>
        <a:solidFill>
          <a:schemeClr val="accent3">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ru-RU" sz="2300" kern="1200"/>
        </a:p>
      </dsp:txBody>
      <dsp:txXfrm>
        <a:off x="5938779" y="577210"/>
        <a:ext cx="282460" cy="386457"/>
      </dsp:txXfrm>
    </dsp:sp>
    <dsp:sp modelId="{27DE61DE-F767-4446-A594-0EE07D65E734}">
      <dsp:nvSpPr>
        <dsp:cNvPr id="0" name=""/>
        <dsp:cNvSpPr/>
      </dsp:nvSpPr>
      <dsp:spPr>
        <a:xfrm>
          <a:off x="6296429" y="1477045"/>
          <a:ext cx="513564" cy="513564"/>
        </a:xfrm>
        <a:prstGeom prst="downArrow">
          <a:avLst>
            <a:gd name="adj1" fmla="val 55000"/>
            <a:gd name="adj2" fmla="val 45000"/>
          </a:avLst>
        </a:prstGeom>
        <a:solidFill>
          <a:schemeClr val="accent3">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ru-RU" sz="2300" kern="1200"/>
        </a:p>
      </dsp:txBody>
      <dsp:txXfrm>
        <a:off x="6411981" y="1477045"/>
        <a:ext cx="282460" cy="386457"/>
      </dsp:txXfrm>
    </dsp:sp>
    <dsp:sp modelId="{54A11983-174B-4088-84A9-B0F2711CE997}">
      <dsp:nvSpPr>
        <dsp:cNvPr id="0" name=""/>
        <dsp:cNvSpPr/>
      </dsp:nvSpPr>
      <dsp:spPr>
        <a:xfrm>
          <a:off x="6769631" y="2363711"/>
          <a:ext cx="513564" cy="513564"/>
        </a:xfrm>
        <a:prstGeom prst="downArrow">
          <a:avLst>
            <a:gd name="adj1" fmla="val 55000"/>
            <a:gd name="adj2" fmla="val 45000"/>
          </a:avLst>
        </a:prstGeom>
        <a:solidFill>
          <a:schemeClr val="accent3">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ru-RU" sz="2300" kern="1200"/>
        </a:p>
      </dsp:txBody>
      <dsp:txXfrm>
        <a:off x="6885183" y="2363711"/>
        <a:ext cx="282460" cy="386457"/>
      </dsp:txXfrm>
    </dsp:sp>
    <dsp:sp modelId="{C5757301-06BB-40C3-8FE1-65A6EA063757}">
      <dsp:nvSpPr>
        <dsp:cNvPr id="0" name=""/>
        <dsp:cNvSpPr/>
      </dsp:nvSpPr>
      <dsp:spPr>
        <a:xfrm>
          <a:off x="7242833" y="3272325"/>
          <a:ext cx="513564" cy="513564"/>
        </a:xfrm>
        <a:prstGeom prst="downArrow">
          <a:avLst>
            <a:gd name="adj1" fmla="val 55000"/>
            <a:gd name="adj2" fmla="val 45000"/>
          </a:avLst>
        </a:prstGeom>
        <a:solidFill>
          <a:schemeClr val="accent3">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ru-RU" sz="2300" kern="1200"/>
        </a:p>
      </dsp:txBody>
      <dsp:txXfrm>
        <a:off x="7358385" y="3272325"/>
        <a:ext cx="282460" cy="3864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29"/>
          <p:cNvSpPr>
            <a:spLocks noGrp="1"/>
          </p:cNvSpPr>
          <p:nvPr>
            <p:ph type="dt" sz="half" idx="10"/>
          </p:nvPr>
        </p:nvSpPr>
        <p:spPr/>
        <p:txBody>
          <a:bodyPr/>
          <a:lstStyle>
            <a:lvl1pPr>
              <a:defRPr/>
            </a:lvl1pPr>
          </a:lstStyle>
          <a:p>
            <a:pPr>
              <a:defRPr/>
            </a:pPr>
            <a:fld id="{E966735B-CEBA-45E1-9656-3572DDB61BBE}" type="datetimeFigureOut">
              <a:rPr lang="ru-RU"/>
              <a:pPr>
                <a:defRPr/>
              </a:pPr>
              <a:t>18.11.2024</a:t>
            </a:fld>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1C464C17-8860-4DDC-B861-6EB67C10E459}"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65C6B0CF-80AB-42B2-977E-7DE9947FA682}" type="datetimeFigureOut">
              <a:rPr lang="ru-RU"/>
              <a:pPr>
                <a:defRPr/>
              </a:pPr>
              <a:t>18.11.2024</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DDE3CCB0-D81A-4117-894C-C5A4DE6F714A}"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C736C2F7-B3AE-4458-9C0D-A58B1C103556}" type="datetimeFigureOut">
              <a:rPr lang="ru-RU"/>
              <a:pPr>
                <a:defRPr/>
              </a:pPr>
              <a:t>18.11.2024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390E1A4-D69C-4976-ABDD-F77D2D230393}"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5EEA6EC0-44BC-412B-86AB-F5D811DF2D65}" type="datetimeFigureOut">
              <a:rPr lang="ru-RU"/>
              <a:pPr>
                <a:defRPr/>
              </a:pPr>
              <a:t>18.11.2024</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AE07D482-D92F-4918-8C8E-1BB10E20F457}"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44497335-D3C5-47BA-A131-82E7D3E24F0D}" type="datetimeFigureOut">
              <a:rPr lang="ru-RU"/>
              <a:pPr>
                <a:defRPr/>
              </a:pPr>
              <a:t>18.11.2024</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550063AD-61BB-499C-A259-879218454EF0}"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2069C6AB-1F54-40AA-B46E-529B2F605116}" type="datetimeFigureOut">
              <a:rPr lang="ru-RU"/>
              <a:pPr>
                <a:defRPr/>
              </a:pPr>
              <a:t>18.11.2024</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A54D18D2-119A-469B-AEE7-11856746C91A}"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77F16A24-ECC0-4C2C-8345-4B181CF1106E}" type="datetimeFigureOut">
              <a:rPr lang="ru-RU"/>
              <a:pPr>
                <a:defRPr/>
              </a:pPr>
              <a:t>18.11.2024</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3C585D3C-2FA5-4CE4-ABC4-3568D2AD858F}"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526BF3E6-6D9F-4A1F-8647-EFB938EA17DB}" type="datetimeFigureOut">
              <a:rPr lang="ru-RU"/>
              <a:pPr>
                <a:defRPr/>
              </a:pPr>
              <a:t>18.11.2024</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979F53CF-9087-4BB8-A333-FDEAFCF5EE8B}"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ый треугольник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C81D332F-E5A8-4BF3-AC3B-8C821E8C0C74}" type="datetimeFigureOut">
              <a:rPr lang="ru-RU"/>
              <a:pPr>
                <a:defRPr/>
              </a:pPr>
              <a:t>18.11.2024</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73FA5DBD-B74D-4A6D-B2C6-EF8A6C2C2A92}"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A8FCE985-86F3-428B-8D4C-9C35E20E405A}" type="datetimeFigureOut">
              <a:rPr lang="ru-RU"/>
              <a:pPr>
                <a:defRPr/>
              </a:pPr>
              <a:t>18.11.2024</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AD19A2D2-E417-4B57-A104-13CBAA4B5738}"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41A6886F-8FF0-4279-B1BB-5928A3F6C7E7}" type="datetimeFigureOut">
              <a:rPr lang="ru-RU"/>
              <a:pPr>
                <a:defRPr/>
              </a:pPr>
              <a:t>18.11.2024</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82008661-1C79-44BB-A887-C8B0F14FA05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smtClean="0"/>
              <a:t>Образец заголовка</a:t>
            </a:r>
            <a:endParaRPr lang="en-US" smtClean="0"/>
          </a:p>
        </p:txBody>
      </p:sp>
      <p:sp>
        <p:nvSpPr>
          <p:cNvPr id="1029"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C71E2D9D-1BE9-41AC-9B13-B35928D8192C}" type="datetimeFigureOut">
              <a:rPr lang="ru-RU"/>
              <a:pPr>
                <a:defRPr/>
              </a:pPr>
              <a:t>18.11.2024</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FDE948CD-F9AD-4BB1-9511-3E02D9E478A5}" type="slidenum">
              <a:rPr lang="ru-RU"/>
              <a:pPr>
                <a:defRPr/>
              </a:pPr>
              <a:t>‹#›</a:t>
            </a:fld>
            <a:endParaRPr lang="ru-RU"/>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3" r:id="rId3"/>
    <p:sldLayoutId id="2147483670" r:id="rId4"/>
    <p:sldLayoutId id="2147483669" r:id="rId5"/>
    <p:sldLayoutId id="2147483668" r:id="rId6"/>
    <p:sldLayoutId id="2147483667" r:id="rId7"/>
    <p:sldLayoutId id="2147483666" r:id="rId8"/>
    <p:sldLayoutId id="2147483674" r:id="rId9"/>
    <p:sldLayoutId id="2147483665" r:id="rId10"/>
    <p:sldLayoutId id="2147483664"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C32D2E"/>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C32D2E"/>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84AA33"/>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slideLayout" Target="../slideLayouts/slideLayout2.xml"/><Relationship Id="rId4" Type="http://schemas.openxmlformats.org/officeDocument/2006/relationships/image" Target="../media/image23.wmf"/></Relationships>
</file>

<file path=ppt/slides/_rels/slide16.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57224" y="857232"/>
            <a:ext cx="7286676" cy="1214446"/>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kk-KZ" sz="2400" dirty="0">
                <a:solidFill>
                  <a:srgbClr val="FF0000"/>
                </a:solidFill>
                <a:latin typeface="Times New Roman" pitchFamily="18" charset="0"/>
                <a:cs typeface="Times New Roman" pitchFamily="18" charset="0"/>
              </a:rPr>
              <a:t>Тақырып №10: </a:t>
            </a:r>
            <a:r>
              <a:rPr lang="kk-KZ" sz="2400" b="1" dirty="0">
                <a:solidFill>
                  <a:srgbClr val="0070C0"/>
                </a:solidFill>
                <a:latin typeface="Times New Roman" pitchFamily="18" charset="0"/>
                <a:cs typeface="Times New Roman" pitchFamily="18" charset="0"/>
              </a:rPr>
              <a:t>КӘСІПОРЫННЫҢ ҚАРЖЫЛЫҚ ЖАҒДАЙЫН ТАЛДАУ</a:t>
            </a:r>
            <a:endParaRPr lang="ru-RU" sz="2400" dirty="0">
              <a:solidFill>
                <a:srgbClr val="0070C0"/>
              </a:solidFill>
              <a:latin typeface="Times New Roman" pitchFamily="18" charset="0"/>
              <a:cs typeface="Times New Roman" pitchFamily="18" charset="0"/>
            </a:endParaRPr>
          </a:p>
        </p:txBody>
      </p:sp>
      <p:sp>
        <p:nvSpPr>
          <p:cNvPr id="5" name="Блок-схема: альтернативный процесс 4"/>
          <p:cNvSpPr/>
          <p:nvPr/>
        </p:nvSpPr>
        <p:spPr>
          <a:xfrm>
            <a:off x="857224" y="2571744"/>
            <a:ext cx="7286676" cy="3286148"/>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anchor="ctr"/>
          <a:lstStyle/>
          <a:p>
            <a:r>
              <a:rPr lang="kk-KZ" sz="2400" b="1">
                <a:solidFill>
                  <a:srgbClr val="0070C0"/>
                </a:solidFill>
                <a:latin typeface="Times New Roman" pitchFamily="18" charset="0"/>
                <a:ea typeface="TimesNewRoman,Bold"/>
                <a:cs typeface="Times New Roman" pitchFamily="18" charset="0"/>
              </a:rPr>
              <a:t>10.1 Кәсіпорынның қаржылық жағдайын талдаудың мақсаты, міндеттері және көрсеткіштері</a:t>
            </a:r>
            <a:endParaRPr lang="ru-RU" sz="2400">
              <a:solidFill>
                <a:srgbClr val="0070C0"/>
              </a:solidFill>
              <a:latin typeface="Times New Roman" pitchFamily="18" charset="0"/>
              <a:ea typeface="TimesNewRoman,Bold"/>
              <a:cs typeface="Times New Roman" pitchFamily="18" charset="0"/>
            </a:endParaRPr>
          </a:p>
          <a:p>
            <a:pPr eaLnBrk="0" hangingPunct="0"/>
            <a:r>
              <a:rPr lang="kk-KZ" sz="2400" b="1">
                <a:solidFill>
                  <a:srgbClr val="0070C0"/>
                </a:solidFill>
                <a:latin typeface="Times New Roman" pitchFamily="18" charset="0"/>
                <a:ea typeface="TimesNewRoman,Bold"/>
                <a:cs typeface="Times New Roman" pitchFamily="18" charset="0"/>
              </a:rPr>
              <a:t>10.2. Баланстың өтімділігі мен төлем қабілеттілігін талдау</a:t>
            </a:r>
            <a:endParaRPr lang="ru-RU" sz="2400">
              <a:solidFill>
                <a:srgbClr val="0070C0"/>
              </a:solidFill>
              <a:latin typeface="Times New Roman" pitchFamily="18" charset="0"/>
              <a:ea typeface="TimesNewRoman,Bold"/>
              <a:cs typeface="Times New Roman" pitchFamily="18" charset="0"/>
            </a:endParaRPr>
          </a:p>
          <a:p>
            <a:pPr eaLnBrk="0" hangingPunct="0"/>
            <a:r>
              <a:rPr lang="kk-KZ" sz="2400" b="1">
                <a:solidFill>
                  <a:srgbClr val="0070C0"/>
                </a:solidFill>
                <a:latin typeface="Times New Roman" pitchFamily="18" charset="0"/>
                <a:ea typeface="TimesNewRoman,Bold"/>
                <a:cs typeface="Times New Roman" pitchFamily="18" charset="0"/>
              </a:rPr>
              <a:t>10.3. Кәсіпорынның қаржылық тұрақтылығын талдау</a:t>
            </a:r>
          </a:p>
          <a:p>
            <a:pPr eaLnBrk="0" hangingPunct="0"/>
            <a:r>
              <a:rPr lang="kk-KZ" sz="2400" b="1">
                <a:solidFill>
                  <a:srgbClr val="0070C0"/>
                </a:solidFill>
                <a:latin typeface="Times New Roman" pitchFamily="18" charset="0"/>
                <a:ea typeface="TimesNewRoman,Bold"/>
                <a:cs typeface="Times New Roman" pitchFamily="18" charset="0"/>
              </a:rPr>
              <a:t>10.4. Іскерлік белсенділікті талдау</a:t>
            </a:r>
            <a:endParaRPr lang="ru-RU" sz="2400">
              <a:solidFill>
                <a:srgbClr val="0070C0"/>
              </a:solidFill>
              <a:latin typeface="Times New Roman" pitchFamily="18" charset="0"/>
              <a:ea typeface="TimesNewRoman,Bold"/>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261758" y="443360"/>
          <a:ext cx="8552938" cy="6033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7465" y="1169708"/>
          <a:ext cx="9449168" cy="50532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62" name="Прямоугольник 2"/>
          <p:cNvSpPr>
            <a:spLocks noChangeArrowheads="1"/>
          </p:cNvSpPr>
          <p:nvPr/>
        </p:nvSpPr>
        <p:spPr bwMode="auto">
          <a:xfrm>
            <a:off x="755650" y="188913"/>
            <a:ext cx="7072313" cy="946150"/>
          </a:xfrm>
          <a:prstGeom prst="rect">
            <a:avLst/>
          </a:prstGeom>
          <a:noFill/>
          <a:ln w="9525">
            <a:noFill/>
            <a:miter lim="800000"/>
            <a:headEnd/>
            <a:tailEnd/>
          </a:ln>
        </p:spPr>
        <p:txBody>
          <a:bodyPr>
            <a:spAutoFit/>
          </a:bodyPr>
          <a:lstStyle/>
          <a:p>
            <a:pPr indent="265113" algn="just"/>
            <a:r>
              <a:rPr lang="kk-KZ" sz="2800" b="1" i="1">
                <a:solidFill>
                  <a:srgbClr val="7030A0"/>
                </a:solidFill>
                <a:latin typeface="Times New Roman" pitchFamily="18" charset="0"/>
                <a:cs typeface="Times New Roman" pitchFamily="18" charset="0"/>
              </a:rPr>
              <a:t>Кәсіпорынның қаржылық жағдайын талдаудың негізгі міндеттері:</a:t>
            </a:r>
            <a:endParaRPr lang="ru-RU" sz="2800" b="1" i="1">
              <a:solidFill>
                <a:srgbClr val="7030A0"/>
              </a:solidFill>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9898" y="337739"/>
            <a:ext cx="8376072" cy="1285401"/>
          </a:xfrm>
        </p:spPr>
        <p:txBody>
          <a:bodyPr/>
          <a:lstStyle/>
          <a:p>
            <a:pPr fontAlgn="auto">
              <a:spcAft>
                <a:spcPts val="0"/>
              </a:spcAft>
              <a:defRPr/>
            </a:pPr>
            <a:r>
              <a:rPr lang="kk-KZ" sz="2400" b="1" i="1" dirty="0" smtClean="0">
                <a:solidFill>
                  <a:srgbClr val="00B050"/>
                </a:solidFill>
                <a:latin typeface="Times New Roman" pitchFamily="18" charset="0"/>
                <a:cs typeface="Times New Roman" pitchFamily="18" charset="0"/>
              </a:rPr>
              <a:t>Кәсіпорынның қаржылық жағдайын екі әдіспен талдаймыз</a:t>
            </a:r>
            <a:r>
              <a:rPr lang="ru-RU" sz="2400" b="1" i="1" dirty="0" smtClean="0">
                <a:solidFill>
                  <a:srgbClr val="00B050"/>
                </a:solidFill>
                <a:latin typeface="Times New Roman" pitchFamily="18" charset="0"/>
                <a:cs typeface="Times New Roman" pitchFamily="18" charset="0"/>
              </a:rPr>
              <a:t>:</a:t>
            </a:r>
            <a:endParaRPr lang="ru-RU" sz="2400" b="1" i="1" dirty="0">
              <a:solidFill>
                <a:srgbClr val="00B050"/>
              </a:solidFill>
              <a:latin typeface="Times New Roman" pitchFamily="18" charset="0"/>
              <a:cs typeface="Times New Roman" pitchFamily="18" charset="0"/>
            </a:endParaRPr>
          </a:p>
        </p:txBody>
      </p:sp>
      <p:graphicFrame>
        <p:nvGraphicFramePr>
          <p:cNvPr id="3" name="Схема 2"/>
          <p:cNvGraphicFramePr/>
          <p:nvPr/>
        </p:nvGraphicFramePr>
        <p:xfrm>
          <a:off x="228570" y="1646202"/>
          <a:ext cx="8501122" cy="50751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heel spokes="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350"/>
            <a:ext cx="8362950" cy="1311275"/>
          </a:xfrm>
        </p:spPr>
        <p:txBody>
          <a:bodyPr>
            <a:normAutofit/>
          </a:bodyPr>
          <a:lstStyle/>
          <a:p>
            <a:r>
              <a:rPr lang="kk-KZ" sz="2400" smtClean="0">
                <a:solidFill>
                  <a:srgbClr val="FF0000"/>
                </a:solidFill>
                <a:latin typeface="Times New Roman" pitchFamily="18" charset="0"/>
                <a:ea typeface="Calibri" pitchFamily="34" charset="0"/>
                <a:cs typeface="Times New Roman" pitchFamily="18" charset="0"/>
              </a:rPr>
              <a:t>Кәсіпорынның ағымдағы кезеңге қаржылық жағдайын</a:t>
            </a:r>
            <a:r>
              <a:rPr lang="en-US" sz="2400" smtClean="0">
                <a:solidFill>
                  <a:srgbClr val="FF0000"/>
                </a:solidFill>
                <a:latin typeface="Times New Roman" pitchFamily="18" charset="0"/>
                <a:ea typeface="Calibri" pitchFamily="34" charset="0"/>
                <a:cs typeface="Times New Roman" pitchFamily="18" charset="0"/>
              </a:rPr>
              <a:t> </a:t>
            </a:r>
            <a:r>
              <a:rPr lang="kk-KZ" sz="2400" smtClean="0">
                <a:solidFill>
                  <a:srgbClr val="FF0000"/>
                </a:solidFill>
                <a:latin typeface="Times New Roman" pitchFamily="18" charset="0"/>
                <a:ea typeface="Calibri" pitchFamily="34" charset="0"/>
                <a:cs typeface="Times New Roman" pitchFamily="18" charset="0"/>
              </a:rPr>
              <a:t>бағалауға мүмкіндік беретін өткен кезеңдегі қаржы-шаруашылық қызметі туралы ақпараттар қаржылық есептіліктің төмендегідей нысандарынан алынады:</a:t>
            </a:r>
            <a:endParaRPr lang="ru-RU" sz="2400" smtClean="0">
              <a:solidFill>
                <a:srgbClr val="FF0000"/>
              </a:solidFill>
              <a:ea typeface="Calibri" pitchFamily="34" charset="0"/>
              <a:cs typeface="Times New Roman" pitchFamily="18" charset="0"/>
            </a:endParaRPr>
          </a:p>
        </p:txBody>
      </p:sp>
      <p:graphicFrame>
        <p:nvGraphicFramePr>
          <p:cNvPr id="7" name="Содержимое 6"/>
          <p:cNvGraphicFramePr>
            <a:graphicFrameLocks noGrp="1"/>
          </p:cNvGraphicFramePr>
          <p:nvPr>
            <p:ph idx="1"/>
          </p:nvPr>
        </p:nvGraphicFramePr>
        <p:xfrm>
          <a:off x="363508" y="1662100"/>
          <a:ext cx="8229600" cy="4538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heel spokes="3"/>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825" y="0"/>
            <a:ext cx="8640763" cy="1989138"/>
          </a:xfrm>
        </p:spPr>
        <p:txBody>
          <a:bodyPr>
            <a:normAutofit/>
          </a:bodyPr>
          <a:lstStyle/>
          <a:p>
            <a:r>
              <a:rPr lang="kk-KZ" sz="2000" b="1" i="1" smtClean="0">
                <a:solidFill>
                  <a:srgbClr val="FF0000"/>
                </a:solidFill>
                <a:latin typeface="Times New Roman" pitchFamily="18" charset="0"/>
                <a:ea typeface="Calibri" pitchFamily="34" charset="0"/>
                <a:cs typeface="Times New Roman" pitchFamily="18" charset="0"/>
              </a:rPr>
              <a:t>Нарық жағдайында кәсіпорынның өміршеңдігінің кепілі мен жәй-күйінің орнықтылығының негізі оның қаржы тұрақтылығын сипаттайтын келесі коэффициенттер кәсіпорын қызметінің тиімділігін сипаттайды:  </a:t>
            </a:r>
            <a:r>
              <a:rPr lang="ru-RU" sz="900" smtClean="0">
                <a:solidFill>
                  <a:srgbClr val="0070C0"/>
                </a:solidFill>
                <a:latin typeface="Arial" charset="0"/>
                <a:ea typeface="Calibri" pitchFamily="34" charset="0"/>
                <a:cs typeface="Times New Roman" pitchFamily="18" charset="0"/>
              </a:rPr>
              <a:t/>
            </a:r>
            <a:br>
              <a:rPr lang="ru-RU" sz="900" smtClean="0">
                <a:solidFill>
                  <a:srgbClr val="0070C0"/>
                </a:solidFill>
                <a:latin typeface="Arial" charset="0"/>
                <a:ea typeface="Calibri" pitchFamily="34" charset="0"/>
                <a:cs typeface="Times New Roman" pitchFamily="18" charset="0"/>
              </a:rPr>
            </a:br>
            <a:endParaRPr lang="ru-RU" sz="1800" smtClean="0">
              <a:latin typeface="Times New Roman" pitchFamily="18" charset="0"/>
              <a:ea typeface="Calibri" pitchFamily="34" charset="0"/>
              <a:cs typeface="Times New Roman" pitchFamily="18" charset="0"/>
            </a:endParaRPr>
          </a:p>
        </p:txBody>
      </p:sp>
      <p:graphicFrame>
        <p:nvGraphicFramePr>
          <p:cNvPr id="6" name="Содержимое 5"/>
          <p:cNvGraphicFramePr>
            <a:graphicFrameLocks noGrp="1"/>
          </p:cNvGraphicFramePr>
          <p:nvPr>
            <p:ph idx="1"/>
          </p:nvPr>
        </p:nvGraphicFramePr>
        <p:xfrm>
          <a:off x="457200" y="2182835"/>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214438" y="857250"/>
            <a:ext cx="6929437" cy="307975"/>
          </a:xfrm>
          <a:prstGeom prst="rect">
            <a:avLst/>
          </a:prstGeom>
          <a:noFill/>
          <a:ln w="9525">
            <a:noFill/>
            <a:miter lim="800000"/>
            <a:headEnd/>
            <a:tailEnd/>
          </a:ln>
        </p:spPr>
        <p:txBody>
          <a:bodyPr anchor="ctr">
            <a:spAutoFit/>
          </a:bodyPr>
          <a:lstStyle/>
          <a:p>
            <a:pPr algn="just"/>
            <a:r>
              <a:rPr lang="kk-KZ" sz="1400">
                <a:solidFill>
                  <a:srgbClr val="C00000"/>
                </a:solidFill>
                <a:latin typeface="Times New Roman" pitchFamily="18" charset="0"/>
                <a:ea typeface="Calibri" pitchFamily="34" charset="0"/>
                <a:cs typeface="Times New Roman" pitchFamily="18" charset="0"/>
              </a:rPr>
              <a:t>Кесте 1. Кәсіпорын қызметінің тиімділігін сипаттайтын салыстырмалы көрсеткіштер</a:t>
            </a:r>
            <a:endParaRPr lang="kk-KZ">
              <a:solidFill>
                <a:srgbClr val="C00000"/>
              </a:solidFill>
              <a:ea typeface="Calibri" pitchFamily="34" charset="0"/>
              <a:cs typeface="Times New Roman" pitchFamily="18" charset="0"/>
            </a:endParaRPr>
          </a:p>
        </p:txBody>
      </p:sp>
      <p:graphicFrame>
        <p:nvGraphicFramePr>
          <p:cNvPr id="5" name="Таблица 4"/>
          <p:cNvGraphicFramePr>
            <a:graphicFrameLocks noGrp="1"/>
          </p:cNvGraphicFramePr>
          <p:nvPr/>
        </p:nvGraphicFramePr>
        <p:xfrm>
          <a:off x="428596" y="1285860"/>
          <a:ext cx="8501121" cy="5236121"/>
        </p:xfrm>
        <a:graphic>
          <a:graphicData uri="http://schemas.openxmlformats.org/drawingml/2006/table">
            <a:tbl>
              <a:tblPr/>
              <a:tblGrid>
                <a:gridCol w="1088896"/>
                <a:gridCol w="1982937"/>
                <a:gridCol w="3143272"/>
                <a:gridCol w="2286016"/>
              </a:tblGrid>
              <a:tr h="328841">
                <a:tc>
                  <a:txBody>
                    <a:bodyPr/>
                    <a:lstStyle/>
                    <a:p>
                      <a:pPr algn="ctr">
                        <a:lnSpc>
                          <a:spcPct val="115000"/>
                        </a:lnSpc>
                        <a:spcAft>
                          <a:spcPts val="0"/>
                        </a:spcAft>
                      </a:pPr>
                      <a:r>
                        <a:rPr lang="kk-KZ" sz="1400" b="1" dirty="0">
                          <a:solidFill>
                            <a:srgbClr val="000000"/>
                          </a:solidFill>
                          <a:latin typeface="Times New Roman"/>
                          <a:ea typeface="Calibri"/>
                        </a:rPr>
                        <a:t>қ/с</a:t>
                      </a:r>
                      <a:endParaRPr lang="ru-RU" sz="1400" dirty="0">
                        <a:solidFill>
                          <a:srgbClr val="000000"/>
                        </a:solidFill>
                        <a:latin typeface="Times New Roman"/>
                        <a:ea typeface="Calibri"/>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solidFill>
                            <a:srgbClr val="000000"/>
                          </a:solidFill>
                          <a:latin typeface="Times New Roman"/>
                          <a:ea typeface="Calibri"/>
                        </a:rPr>
                        <a:t>Атауы</a:t>
                      </a:r>
                      <a:endParaRPr lang="ru-RU" sz="1400">
                        <a:solidFill>
                          <a:srgbClr val="000000"/>
                        </a:solidFill>
                        <a:latin typeface="Times New Roman"/>
                        <a:ea typeface="Calibri"/>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b="1">
                          <a:solidFill>
                            <a:srgbClr val="000000"/>
                          </a:solidFill>
                          <a:latin typeface="Times New Roman"/>
                          <a:ea typeface="Calibri"/>
                        </a:rPr>
                        <a:t>Мазмұны мен оңтайлы мәні</a:t>
                      </a:r>
                      <a:endParaRPr lang="ru-RU" sz="1400">
                        <a:solidFill>
                          <a:srgbClr val="000000"/>
                        </a:solidFill>
                        <a:latin typeface="Times New Roman"/>
                        <a:ea typeface="Calibri"/>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solidFill>
                            <a:srgbClr val="000000"/>
                          </a:solidFill>
                          <a:latin typeface="Times New Roman"/>
                          <a:ea typeface="Calibri"/>
                        </a:rPr>
                        <a:t>Формула</a:t>
                      </a:r>
                      <a:r>
                        <a:rPr lang="kk-KZ" sz="1400" b="1">
                          <a:solidFill>
                            <a:srgbClr val="000000"/>
                          </a:solidFill>
                          <a:latin typeface="Times New Roman"/>
                          <a:ea typeface="Calibri"/>
                        </a:rPr>
                        <a:t>сы</a:t>
                      </a:r>
                      <a:endParaRPr lang="ru-RU" sz="1400">
                        <a:solidFill>
                          <a:srgbClr val="000000"/>
                        </a:solidFill>
                        <a:latin typeface="Times New Roman"/>
                        <a:ea typeface="Calibri"/>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6522">
                <a:tc rowSpan="4">
                  <a:txBody>
                    <a:bodyPr/>
                    <a:lstStyle/>
                    <a:p>
                      <a:pPr marL="71755" marR="71755" algn="ctr">
                        <a:lnSpc>
                          <a:spcPct val="115000"/>
                        </a:lnSpc>
                        <a:spcAft>
                          <a:spcPts val="0"/>
                        </a:spcAft>
                      </a:pPr>
                      <a:r>
                        <a:rPr lang="ru-RU" sz="1400" b="1">
                          <a:solidFill>
                            <a:srgbClr val="000000"/>
                          </a:solidFill>
                          <a:latin typeface="Times New Roman"/>
                          <a:ea typeface="Calibri"/>
                        </a:rPr>
                        <a:t>Өтімділіктің салыстырмалы көрсеткіштері</a:t>
                      </a:r>
                      <a:endParaRPr lang="ru-RU" sz="1400">
                        <a:solidFill>
                          <a:srgbClr val="000000"/>
                        </a:solidFill>
                        <a:latin typeface="Times New Roman"/>
                        <a:ea typeface="Calibri"/>
                      </a:endParaRPr>
                    </a:p>
                  </a:txBody>
                  <a:tcPr marL="51632" marR="5163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b="1">
                          <a:solidFill>
                            <a:srgbClr val="000000"/>
                          </a:solidFill>
                          <a:latin typeface="Times New Roman"/>
                          <a:ea typeface="Calibri"/>
                        </a:rPr>
                        <a:t>Өтімділіктің абсолютті көрсеткіші</a:t>
                      </a:r>
                      <a:r>
                        <a:rPr lang="kk-KZ" sz="1400">
                          <a:solidFill>
                            <a:srgbClr val="000000"/>
                          </a:solidFill>
                          <a:latin typeface="Times New Roman"/>
                          <a:ea typeface="Calibri"/>
                        </a:rPr>
                        <a:t> (Net working capital)</a:t>
                      </a:r>
                      <a:endParaRPr lang="ru-RU" sz="1400">
                        <a:solidFill>
                          <a:srgbClr val="000000"/>
                        </a:solidFill>
                        <a:latin typeface="Times New Roman"/>
                        <a:ea typeface="Calibri"/>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400" dirty="0">
                          <a:solidFill>
                            <a:srgbClr val="000000"/>
                          </a:solidFill>
                          <a:latin typeface="Times New Roman"/>
                          <a:ea typeface="Calibri"/>
                        </a:rPr>
                        <a:t>Ағымдағы кезеңде кәсіпорын-ның қысқа мерзімді міндеттемелерін төлеу қабілетін анықтауға мүмкіндік береді </a:t>
                      </a:r>
                      <a:endParaRPr lang="ru-RU" sz="1400" dirty="0">
                        <a:solidFill>
                          <a:srgbClr val="000000"/>
                        </a:solidFill>
                        <a:latin typeface="Times New Roman"/>
                        <a:ea typeface="Calibri"/>
                      </a:endParaRPr>
                    </a:p>
                    <a:p>
                      <a:pPr algn="just">
                        <a:lnSpc>
                          <a:spcPct val="115000"/>
                        </a:lnSpc>
                        <a:spcAft>
                          <a:spcPts val="0"/>
                        </a:spcAft>
                      </a:pPr>
                      <a:r>
                        <a:rPr lang="ru-RU" sz="1400" dirty="0" err="1">
                          <a:solidFill>
                            <a:srgbClr val="000000"/>
                          </a:solidFill>
                          <a:latin typeface="Times New Roman"/>
                          <a:ea typeface="Calibri"/>
                        </a:rPr>
                        <a:t>Оңтайлы мәні: </a:t>
                      </a:r>
                      <a:r>
                        <a:rPr lang="ru-RU" sz="1400" dirty="0">
                          <a:solidFill>
                            <a:srgbClr val="000000"/>
                          </a:solidFill>
                          <a:latin typeface="Times New Roman"/>
                          <a:ea typeface="Calibri"/>
                        </a:rPr>
                        <a:t>&gt; 0</a:t>
                      </a: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400">
                        <a:solidFill>
                          <a:srgbClr val="000000"/>
                        </a:solidFill>
                        <a:latin typeface="Times New Roman"/>
                        <a:ea typeface="Calibri"/>
                      </a:endParaRPr>
                    </a:p>
                    <a:p>
                      <a:pPr algn="ctr">
                        <a:lnSpc>
                          <a:spcPct val="115000"/>
                        </a:lnSpc>
                        <a:spcAft>
                          <a:spcPts val="0"/>
                        </a:spcAft>
                      </a:pPr>
                      <a:r>
                        <a:rPr lang="ru-RU" sz="1400">
                          <a:solidFill>
                            <a:srgbClr val="000000"/>
                          </a:solidFill>
                          <a:latin typeface="Times New Roman"/>
                          <a:ea typeface="Calibri"/>
                        </a:rPr>
                        <a:t>NWC = Айналым активтері  –</a:t>
                      </a:r>
                    </a:p>
                    <a:p>
                      <a:pPr algn="ctr">
                        <a:lnSpc>
                          <a:spcPct val="115000"/>
                        </a:lnSpc>
                        <a:spcAft>
                          <a:spcPts val="0"/>
                        </a:spcAft>
                      </a:pPr>
                      <a:r>
                        <a:rPr lang="ru-RU" sz="1400">
                          <a:solidFill>
                            <a:srgbClr val="000000"/>
                          </a:solidFill>
                          <a:latin typeface="Times New Roman"/>
                          <a:ea typeface="Calibri"/>
                        </a:rPr>
                        <a:t>Қысқа мерзімді міндеттемелер</a:t>
                      </a: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6522">
                <a:tc vMerge="1">
                  <a:txBody>
                    <a:bodyPr/>
                    <a:lstStyle/>
                    <a:p>
                      <a:endParaRPr lang="ru-RU"/>
                    </a:p>
                  </a:txBody>
                  <a:tcPr/>
                </a:tc>
                <a:tc>
                  <a:txBody>
                    <a:bodyPr/>
                    <a:lstStyle/>
                    <a:p>
                      <a:pPr algn="l">
                        <a:lnSpc>
                          <a:spcPct val="115000"/>
                        </a:lnSpc>
                        <a:spcAft>
                          <a:spcPts val="0"/>
                        </a:spcAft>
                      </a:pPr>
                      <a:r>
                        <a:rPr lang="ru-RU" sz="1400" b="1">
                          <a:solidFill>
                            <a:srgbClr val="000000"/>
                          </a:solidFill>
                          <a:latin typeface="Times New Roman"/>
                          <a:ea typeface="Calibri"/>
                        </a:rPr>
                        <a:t>Ағымдағы өтімділік коэффициенті</a:t>
                      </a:r>
                      <a:r>
                        <a:rPr lang="ru-RU" sz="1400">
                          <a:solidFill>
                            <a:srgbClr val="000000"/>
                          </a:solidFill>
                          <a:latin typeface="Times New Roman"/>
                          <a:ea typeface="Calibri"/>
                        </a:rPr>
                        <a:t> (Current Ratio)</a:t>
                      </a: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400">
                          <a:solidFill>
                            <a:srgbClr val="000000"/>
                          </a:solidFill>
                          <a:latin typeface="Times New Roman"/>
                          <a:ea typeface="Calibri"/>
                        </a:rPr>
                        <a:t>К</a:t>
                      </a:r>
                      <a:r>
                        <a:rPr lang="ru-RU" sz="1400">
                          <a:solidFill>
                            <a:srgbClr val="000000"/>
                          </a:solidFill>
                          <a:latin typeface="Times New Roman"/>
                          <a:ea typeface="Calibri"/>
                        </a:rPr>
                        <a:t>әсіпорынның ағымдағы қысқа мерзімді берешегінің 1 теңгесіне айналым қаражаты</a:t>
                      </a:r>
                      <a:r>
                        <a:rPr lang="kk-KZ" sz="1400">
                          <a:solidFill>
                            <a:srgbClr val="000000"/>
                          </a:solidFill>
                          <a:latin typeface="Times New Roman"/>
                          <a:ea typeface="Calibri"/>
                        </a:rPr>
                        <a:t>-</a:t>
                      </a:r>
                      <a:r>
                        <a:rPr lang="ru-RU" sz="1400">
                          <a:solidFill>
                            <a:srgbClr val="000000"/>
                          </a:solidFill>
                          <a:latin typeface="Times New Roman"/>
                          <a:ea typeface="Calibri"/>
                        </a:rPr>
                        <a:t>ның қанша теңгесі келетіндігін көрсетеді</a:t>
                      </a:r>
                      <a:r>
                        <a:rPr lang="kk-KZ" sz="1400">
                          <a:solidFill>
                            <a:srgbClr val="000000"/>
                          </a:solidFill>
                          <a:latin typeface="Times New Roman"/>
                          <a:ea typeface="Calibri"/>
                        </a:rPr>
                        <a:t>.</a:t>
                      </a:r>
                      <a:endParaRPr lang="ru-RU" sz="1400">
                        <a:solidFill>
                          <a:srgbClr val="000000"/>
                        </a:solidFill>
                        <a:latin typeface="Times New Roman"/>
                        <a:ea typeface="Calibri"/>
                      </a:endParaRPr>
                    </a:p>
                    <a:p>
                      <a:pPr algn="just">
                        <a:lnSpc>
                          <a:spcPct val="115000"/>
                        </a:lnSpc>
                        <a:spcAft>
                          <a:spcPts val="0"/>
                        </a:spcAft>
                      </a:pPr>
                      <a:r>
                        <a:rPr lang="kk-KZ" sz="1400">
                          <a:solidFill>
                            <a:srgbClr val="000000"/>
                          </a:solidFill>
                          <a:latin typeface="Times New Roman"/>
                          <a:ea typeface="Calibri"/>
                        </a:rPr>
                        <a:t>О</a:t>
                      </a:r>
                      <a:r>
                        <a:rPr lang="ru-RU" sz="1400">
                          <a:solidFill>
                            <a:srgbClr val="000000"/>
                          </a:solidFill>
                          <a:latin typeface="Times New Roman"/>
                          <a:ea typeface="Calibri"/>
                        </a:rPr>
                        <a:t>ңтайлы мәні 1-2</a:t>
                      </a: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400" dirty="0">
                        <a:solidFill>
                          <a:srgbClr val="000000"/>
                        </a:solidFill>
                        <a:latin typeface="Times New Roman"/>
                        <a:ea typeface="Calibri"/>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0942">
                <a:tc vMerge="1">
                  <a:txBody>
                    <a:bodyPr/>
                    <a:lstStyle/>
                    <a:p>
                      <a:endParaRPr lang="ru-RU"/>
                    </a:p>
                  </a:txBody>
                  <a:tcPr/>
                </a:tc>
                <a:tc>
                  <a:txBody>
                    <a:bodyPr/>
                    <a:lstStyle/>
                    <a:p>
                      <a:pPr algn="l">
                        <a:lnSpc>
                          <a:spcPct val="115000"/>
                        </a:lnSpc>
                        <a:spcAft>
                          <a:spcPts val="0"/>
                        </a:spcAft>
                      </a:pPr>
                      <a:r>
                        <a:rPr lang="ru-RU" sz="1400" b="1">
                          <a:solidFill>
                            <a:srgbClr val="000000"/>
                          </a:solidFill>
                          <a:latin typeface="Times New Roman"/>
                          <a:ea typeface="Calibri"/>
                        </a:rPr>
                        <a:t>Мерзімді өтімділік коэффициенті </a:t>
                      </a:r>
                      <a:r>
                        <a:rPr lang="ru-RU" sz="1400">
                          <a:solidFill>
                            <a:srgbClr val="000000"/>
                          </a:solidFill>
                          <a:latin typeface="Times New Roman"/>
                          <a:ea typeface="Calibri"/>
                        </a:rPr>
                        <a:t>(Acid test ratio, Quick ratio)</a:t>
                      </a: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400">
                          <a:solidFill>
                            <a:srgbClr val="000000"/>
                          </a:solidFill>
                          <a:latin typeface="Times New Roman"/>
                          <a:ea typeface="Calibri"/>
                        </a:rPr>
                        <a:t>А</a:t>
                      </a:r>
                      <a:r>
                        <a:rPr lang="ru-RU" sz="1400">
                          <a:solidFill>
                            <a:srgbClr val="000000"/>
                          </a:solidFill>
                          <a:latin typeface="Times New Roman"/>
                          <a:ea typeface="Calibri"/>
                        </a:rPr>
                        <a:t>йналым капиталының өтімді бөлігінің (ақша қаражаты, дебиторлық берешек</a:t>
                      </a:r>
                      <a:r>
                        <a:rPr lang="kk-KZ" sz="1400">
                          <a:solidFill>
                            <a:srgbClr val="000000"/>
                          </a:solidFill>
                          <a:latin typeface="Times New Roman"/>
                          <a:ea typeface="Calibri"/>
                        </a:rPr>
                        <a:t>, бағалы қағаздар</a:t>
                      </a:r>
                      <a:r>
                        <a:rPr lang="ru-RU" sz="1400">
                          <a:solidFill>
                            <a:srgbClr val="000000"/>
                          </a:solidFill>
                          <a:latin typeface="Times New Roman"/>
                          <a:ea typeface="Calibri"/>
                        </a:rPr>
                        <a:t>) қысқа мерзімді міндетте</a:t>
                      </a:r>
                      <a:r>
                        <a:rPr lang="kk-KZ" sz="1400">
                          <a:solidFill>
                            <a:srgbClr val="000000"/>
                          </a:solidFill>
                          <a:latin typeface="Times New Roman"/>
                          <a:ea typeface="Calibri"/>
                        </a:rPr>
                        <a:t>-</a:t>
                      </a:r>
                      <a:r>
                        <a:rPr lang="ru-RU" sz="1400">
                          <a:solidFill>
                            <a:srgbClr val="000000"/>
                          </a:solidFill>
                          <a:latin typeface="Times New Roman"/>
                          <a:ea typeface="Calibri"/>
                        </a:rPr>
                        <a:t>мелерге қатынасы</a:t>
                      </a:r>
                      <a:r>
                        <a:rPr lang="kk-KZ" sz="1400">
                          <a:solidFill>
                            <a:srgbClr val="000000"/>
                          </a:solidFill>
                          <a:latin typeface="Times New Roman"/>
                          <a:ea typeface="Calibri"/>
                        </a:rPr>
                        <a:t>.</a:t>
                      </a:r>
                      <a:endParaRPr lang="ru-RU" sz="1400">
                        <a:solidFill>
                          <a:srgbClr val="000000"/>
                        </a:solidFill>
                        <a:latin typeface="Times New Roman"/>
                        <a:ea typeface="Calibri"/>
                      </a:endParaRPr>
                    </a:p>
                    <a:p>
                      <a:pPr algn="just">
                        <a:lnSpc>
                          <a:spcPct val="115000"/>
                        </a:lnSpc>
                        <a:spcAft>
                          <a:spcPts val="0"/>
                        </a:spcAft>
                      </a:pPr>
                      <a:r>
                        <a:rPr lang="kk-KZ" sz="1400">
                          <a:solidFill>
                            <a:srgbClr val="000000"/>
                          </a:solidFill>
                          <a:latin typeface="Times New Roman"/>
                          <a:ea typeface="Calibri"/>
                        </a:rPr>
                        <a:t>О</a:t>
                      </a:r>
                      <a:r>
                        <a:rPr lang="ru-RU" sz="1400">
                          <a:solidFill>
                            <a:srgbClr val="000000"/>
                          </a:solidFill>
                          <a:latin typeface="Times New Roman"/>
                          <a:ea typeface="Calibri"/>
                        </a:rPr>
                        <a:t>ңтайлы мәні 0,7-0,8</a:t>
                      </a: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400">
                        <a:solidFill>
                          <a:srgbClr val="000000"/>
                        </a:solidFill>
                        <a:latin typeface="Times New Roman"/>
                        <a:ea typeface="Calibri"/>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0942">
                <a:tc vMerge="1">
                  <a:txBody>
                    <a:bodyPr/>
                    <a:lstStyle/>
                    <a:p>
                      <a:endParaRPr lang="ru-RU"/>
                    </a:p>
                  </a:txBody>
                  <a:tcPr/>
                </a:tc>
                <a:tc>
                  <a:txBody>
                    <a:bodyPr/>
                    <a:lstStyle/>
                    <a:p>
                      <a:pPr marL="22225" marR="22225" algn="l">
                        <a:lnSpc>
                          <a:spcPct val="115000"/>
                        </a:lnSpc>
                        <a:spcAft>
                          <a:spcPts val="0"/>
                        </a:spcAft>
                        <a:tabLst>
                          <a:tab pos="1034415" algn="l"/>
                        </a:tabLst>
                      </a:pPr>
                      <a:r>
                        <a:rPr lang="ru-RU" sz="1400" b="1">
                          <a:solidFill>
                            <a:srgbClr val="000000"/>
                          </a:solidFill>
                          <a:latin typeface="Times New Roman"/>
                          <a:ea typeface="Calibri"/>
                        </a:rPr>
                        <a:t>Абсолютті өтімділік коэффициенті </a:t>
                      </a:r>
                      <a:r>
                        <a:rPr lang="ru-RU" sz="1400">
                          <a:solidFill>
                            <a:srgbClr val="000000"/>
                          </a:solidFill>
                          <a:latin typeface="Times New Roman"/>
                          <a:ea typeface="Calibri"/>
                        </a:rPr>
                        <a:t>(Absolute ratio)</a:t>
                      </a:r>
                      <a:r>
                        <a:rPr lang="ru-RU" sz="1400" b="1">
                          <a:solidFill>
                            <a:srgbClr val="000000"/>
                          </a:solidFill>
                          <a:latin typeface="Times New Roman"/>
                          <a:ea typeface="Calibri"/>
                        </a:rPr>
                        <a:t> </a:t>
                      </a:r>
                      <a:endParaRPr lang="ru-RU" sz="1400">
                        <a:solidFill>
                          <a:srgbClr val="000000"/>
                        </a:solidFill>
                        <a:latin typeface="Times New Roman"/>
                        <a:ea typeface="Calibri"/>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400" dirty="0">
                          <a:solidFill>
                            <a:srgbClr val="000000"/>
                          </a:solidFill>
                          <a:latin typeface="Times New Roman"/>
                          <a:ea typeface="Calibri"/>
                        </a:rPr>
                        <a:t>Қысқа мерзімді қарыз міндеттемесінің қандай бөлігі қолдағы ақша қаражатының есебінен асықпай өтелетіндігін көретеді.</a:t>
                      </a:r>
                      <a:endParaRPr lang="ru-RU" sz="1400" dirty="0">
                        <a:solidFill>
                          <a:srgbClr val="000000"/>
                        </a:solidFill>
                        <a:latin typeface="Times New Roman"/>
                        <a:ea typeface="Calibri"/>
                      </a:endParaRPr>
                    </a:p>
                    <a:p>
                      <a:pPr algn="just">
                        <a:lnSpc>
                          <a:spcPct val="115000"/>
                        </a:lnSpc>
                        <a:spcAft>
                          <a:spcPts val="0"/>
                        </a:spcAft>
                      </a:pPr>
                      <a:r>
                        <a:rPr lang="kk-KZ" sz="1400" dirty="0">
                          <a:solidFill>
                            <a:srgbClr val="000000"/>
                          </a:solidFill>
                          <a:latin typeface="Times New Roman"/>
                          <a:ea typeface="Calibri"/>
                        </a:rPr>
                        <a:t>Оңтайлы мәні 0,2-0,25</a:t>
                      </a:r>
                      <a:endParaRPr lang="ru-RU" sz="1400" dirty="0">
                        <a:solidFill>
                          <a:srgbClr val="000000"/>
                        </a:solidFill>
                        <a:latin typeface="Times New Roman"/>
                        <a:ea typeface="Calibri"/>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400" dirty="0">
                        <a:solidFill>
                          <a:srgbClr val="000000"/>
                        </a:solidFill>
                        <a:latin typeface="Times New Roman"/>
                        <a:ea typeface="Calibri"/>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483"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715125" y="3286125"/>
            <a:ext cx="2071688" cy="371475"/>
          </a:xfrm>
          <a:prstGeom prst="rect">
            <a:avLst/>
          </a:prstGeom>
          <a:noFill/>
          <a:ln w="9525">
            <a:noFill/>
            <a:miter lim="800000"/>
            <a:headEnd/>
            <a:tailEnd/>
          </a:ln>
        </p:spPr>
      </p:pic>
      <p:pic>
        <p:nvPicPr>
          <p:cNvPr id="20484"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786563" y="4500563"/>
            <a:ext cx="2076450" cy="428625"/>
          </a:xfrm>
          <a:prstGeom prst="rect">
            <a:avLst/>
          </a:prstGeom>
          <a:noFill/>
          <a:ln w="9525">
            <a:noFill/>
            <a:miter lim="800000"/>
            <a:headEnd/>
            <a:tailEnd/>
          </a:ln>
        </p:spPr>
      </p:pic>
      <p:pic>
        <p:nvPicPr>
          <p:cNvPr id="20485" name="Picture 2"/>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715125" y="5715000"/>
            <a:ext cx="2071688" cy="325438"/>
          </a:xfrm>
          <a:prstGeom prst="rect">
            <a:avLst/>
          </a:prstGeom>
          <a:noFill/>
          <a:ln w="9525">
            <a:noFill/>
            <a:miter lim="800000"/>
            <a:headEnd/>
            <a:tailEnd/>
          </a:ln>
        </p:spPr>
      </p:pic>
    </p:spTree>
  </p:cSld>
  <p:clrMapOvr>
    <a:masterClrMapping/>
  </p:clrMapOvr>
  <p:transition>
    <p:split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6715125" y="785813"/>
            <a:ext cx="2214563" cy="307975"/>
          </a:xfrm>
          <a:prstGeom prst="rect">
            <a:avLst/>
          </a:prstGeom>
          <a:noFill/>
          <a:ln w="9525">
            <a:noFill/>
            <a:miter lim="800000"/>
            <a:headEnd/>
            <a:tailEnd/>
          </a:ln>
        </p:spPr>
        <p:txBody>
          <a:bodyPr anchor="ctr">
            <a:spAutoFit/>
          </a:bodyPr>
          <a:lstStyle/>
          <a:p>
            <a:pPr algn="r"/>
            <a:r>
              <a:rPr lang="kk-KZ" sz="1400" i="1">
                <a:solidFill>
                  <a:srgbClr val="FF0000"/>
                </a:solidFill>
                <a:latin typeface="Times New Roman" pitchFamily="18" charset="0"/>
                <a:ea typeface="Calibri" pitchFamily="34" charset="0"/>
                <a:cs typeface="Times New Roman" pitchFamily="18" charset="0"/>
              </a:rPr>
              <a:t>1-кестенің жалғасы</a:t>
            </a:r>
            <a:endParaRPr lang="kk-KZ">
              <a:ea typeface="Calibri" pitchFamily="34" charset="0"/>
              <a:cs typeface="Times New Roman" pitchFamily="18" charset="0"/>
            </a:endParaRPr>
          </a:p>
        </p:txBody>
      </p:sp>
      <p:graphicFrame>
        <p:nvGraphicFramePr>
          <p:cNvPr id="5" name="Таблица 4"/>
          <p:cNvGraphicFramePr>
            <a:graphicFrameLocks noGrp="1"/>
          </p:cNvGraphicFramePr>
          <p:nvPr/>
        </p:nvGraphicFramePr>
        <p:xfrm>
          <a:off x="214282" y="1142984"/>
          <a:ext cx="8572559" cy="5514639"/>
        </p:xfrm>
        <a:graphic>
          <a:graphicData uri="http://schemas.openxmlformats.org/drawingml/2006/table">
            <a:tbl>
              <a:tblPr/>
              <a:tblGrid>
                <a:gridCol w="428628"/>
                <a:gridCol w="2571768"/>
                <a:gridCol w="3357586"/>
                <a:gridCol w="2214577"/>
              </a:tblGrid>
              <a:tr h="831559">
                <a:tc rowSpan="4">
                  <a:txBody>
                    <a:bodyPr/>
                    <a:lstStyle/>
                    <a:p>
                      <a:pPr marL="71755" marR="71755" algn="ctr">
                        <a:lnSpc>
                          <a:spcPct val="115000"/>
                        </a:lnSpc>
                        <a:spcAft>
                          <a:spcPts val="0"/>
                        </a:spcAft>
                      </a:pPr>
                      <a:r>
                        <a:rPr lang="kk-KZ" sz="1200" b="1" dirty="0">
                          <a:solidFill>
                            <a:srgbClr val="000000"/>
                          </a:solidFill>
                          <a:latin typeface="Times New Roman"/>
                          <a:ea typeface="Calibri"/>
                        </a:rPr>
                        <a:t>Р</a:t>
                      </a:r>
                      <a:r>
                        <a:rPr lang="ru-RU" sz="1200" b="1" dirty="0" err="1">
                          <a:solidFill>
                            <a:srgbClr val="000000"/>
                          </a:solidFill>
                          <a:latin typeface="Times New Roman"/>
                          <a:ea typeface="Calibri"/>
                        </a:rPr>
                        <a:t>ентабельділік</a:t>
                      </a:r>
                      <a:r>
                        <a:rPr lang="ru-RU" sz="1200" b="1" dirty="0">
                          <a:solidFill>
                            <a:srgbClr val="000000"/>
                          </a:solidFill>
                          <a:latin typeface="Times New Roman"/>
                          <a:ea typeface="Calibri"/>
                        </a:rPr>
                        <a:t> </a:t>
                      </a:r>
                      <a:r>
                        <a:rPr lang="kk-KZ" sz="1200" b="1" dirty="0">
                          <a:solidFill>
                            <a:srgbClr val="000000"/>
                          </a:solidFill>
                          <a:latin typeface="Times New Roman"/>
                          <a:ea typeface="Calibri"/>
                        </a:rPr>
                        <a:t>көрсеткіштері</a:t>
                      </a:r>
                      <a:endParaRPr lang="ru-RU" sz="1200" dirty="0">
                        <a:solidFill>
                          <a:srgbClr val="000000"/>
                        </a:solidFill>
                        <a:latin typeface="Times New Roman"/>
                        <a:ea typeface="Calibri"/>
                      </a:endParaRPr>
                    </a:p>
                  </a:txBody>
                  <a:tcPr marL="32868" marR="3286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b="1" dirty="0">
                          <a:solidFill>
                            <a:srgbClr val="000000"/>
                          </a:solidFill>
                          <a:latin typeface="Times New Roman"/>
                          <a:ea typeface="Calibri"/>
                        </a:rPr>
                        <a:t>Меншікті капиталдың рентабельділік коэффициенті </a:t>
                      </a:r>
                      <a:r>
                        <a:rPr lang="kk-KZ" sz="1200" dirty="0">
                          <a:solidFill>
                            <a:srgbClr val="000000"/>
                          </a:solidFill>
                          <a:latin typeface="Times New Roman"/>
                          <a:ea typeface="Calibri"/>
                        </a:rPr>
                        <a:t>(Return on shareholders  Equity - ROE), %</a:t>
                      </a:r>
                      <a:r>
                        <a:rPr lang="kk-KZ" sz="1200" b="1" dirty="0">
                          <a:solidFill>
                            <a:srgbClr val="000000"/>
                          </a:solidFill>
                          <a:latin typeface="Times New Roman"/>
                          <a:ea typeface="Calibri"/>
                        </a:rPr>
                        <a:t> </a:t>
                      </a:r>
                      <a:endParaRPr lang="ru-RU" sz="1200" dirty="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solidFill>
                            <a:srgbClr val="000000"/>
                          </a:solidFill>
                          <a:latin typeface="Times New Roman"/>
                          <a:ea typeface="Calibri"/>
                        </a:rPr>
                        <a:t>Капиталды пайдаланудың тиімділігін cипаттайды.</a:t>
                      </a:r>
                      <a:endParaRPr lang="ru-RU" sz="1200">
                        <a:solidFill>
                          <a:srgbClr val="000000"/>
                        </a:solidFill>
                        <a:latin typeface="Times New Roman"/>
                        <a:ea typeface="Calibri"/>
                      </a:endParaRPr>
                    </a:p>
                    <a:p>
                      <a:pPr algn="just">
                        <a:lnSpc>
                          <a:spcPct val="115000"/>
                        </a:lnSpc>
                        <a:spcAft>
                          <a:spcPts val="0"/>
                        </a:spcAft>
                      </a:pPr>
                      <a:r>
                        <a:rPr lang="kk-KZ" sz="1200">
                          <a:solidFill>
                            <a:srgbClr val="000000"/>
                          </a:solidFill>
                          <a:latin typeface="Times New Roman"/>
                          <a:ea typeface="Calibri"/>
                        </a:rPr>
                        <a:t>Бұл көрсеткіш акционерлердің инвестициялаған әрбір қаржы салымының пайданың қанша ақшалай бірлігіне  ие болғанды-ғын көрсетеді.</a:t>
                      </a:r>
                      <a:endParaRPr lang="ru-RU"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200" dirty="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25829">
                <a:tc vMerge="1">
                  <a:txBody>
                    <a:bodyPr/>
                    <a:lstStyle/>
                    <a:p>
                      <a:endParaRPr lang="ru-RU"/>
                    </a:p>
                  </a:txBody>
                  <a:tcPr/>
                </a:tc>
                <a:tc>
                  <a:txBody>
                    <a:bodyPr/>
                    <a:lstStyle/>
                    <a:p>
                      <a:pPr algn="l">
                        <a:lnSpc>
                          <a:spcPct val="115000"/>
                        </a:lnSpc>
                        <a:spcAft>
                          <a:spcPts val="0"/>
                        </a:spcAft>
                      </a:pPr>
                      <a:r>
                        <a:rPr lang="ru-RU" sz="1200" b="1">
                          <a:solidFill>
                            <a:srgbClr val="000000"/>
                          </a:solidFill>
                          <a:latin typeface="Times New Roman"/>
                          <a:ea typeface="Calibri"/>
                        </a:rPr>
                        <a:t>Активтердің </a:t>
                      </a:r>
                      <a:r>
                        <a:rPr lang="kk-KZ" sz="1200" b="1">
                          <a:solidFill>
                            <a:srgbClr val="000000"/>
                          </a:solidFill>
                          <a:latin typeface="Times New Roman"/>
                          <a:ea typeface="Calibri"/>
                        </a:rPr>
                        <a:t>рентабельділік </a:t>
                      </a:r>
                      <a:r>
                        <a:rPr lang="ru-RU" sz="1200" b="1">
                          <a:solidFill>
                            <a:srgbClr val="000000"/>
                          </a:solidFill>
                          <a:latin typeface="Times New Roman"/>
                          <a:ea typeface="Calibri"/>
                        </a:rPr>
                        <a:t>коэффициенті </a:t>
                      </a:r>
                      <a:r>
                        <a:rPr lang="en-US" sz="1200">
                          <a:solidFill>
                            <a:srgbClr val="000000"/>
                          </a:solidFill>
                          <a:latin typeface="Times New Roman"/>
                          <a:ea typeface="Calibri"/>
                        </a:rPr>
                        <a:t>(Return on current Assets - ROA), %</a:t>
                      </a:r>
                      <a:r>
                        <a:rPr lang="en-US" sz="1200" b="1">
                          <a:solidFill>
                            <a:srgbClr val="000000"/>
                          </a:solidFill>
                          <a:latin typeface="Times New Roman"/>
                          <a:ea typeface="Calibri"/>
                        </a:rPr>
                        <a:t> </a:t>
                      </a:r>
                      <a:endParaRPr lang="ru-RU"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dirty="0">
                          <a:solidFill>
                            <a:srgbClr val="000000"/>
                          </a:solidFill>
                          <a:latin typeface="Times New Roman"/>
                          <a:ea typeface="Calibri"/>
                        </a:rPr>
                        <a:t>Пайданың бір ақшалай бірлігін алу үшін кәсіпорынға қанша айналым активтері  қажет екенін көрсетеді.</a:t>
                      </a:r>
                      <a:endParaRPr lang="ru-RU" sz="1200" dirty="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1200" dirty="0">
                        <a:solidFill>
                          <a:srgbClr val="000000"/>
                        </a:solidFill>
                        <a:latin typeface="Times New Roman"/>
                        <a:ea typeface="Calibri"/>
                      </a:endParaRPr>
                    </a:p>
                    <a:p>
                      <a:pPr algn="just">
                        <a:lnSpc>
                          <a:spcPct val="115000"/>
                        </a:lnSpc>
                        <a:spcAft>
                          <a:spcPts val="0"/>
                        </a:spcAft>
                      </a:pPr>
                      <a:endParaRPr lang="kk-KZ" sz="1200" dirty="0" smtClean="0">
                        <a:solidFill>
                          <a:srgbClr val="000000"/>
                        </a:solidFill>
                        <a:latin typeface="Times New Roman"/>
                        <a:ea typeface="Calibri"/>
                      </a:endParaRPr>
                    </a:p>
                    <a:p>
                      <a:pPr algn="just">
                        <a:lnSpc>
                          <a:spcPct val="115000"/>
                        </a:lnSpc>
                        <a:spcAft>
                          <a:spcPts val="0"/>
                        </a:spcAft>
                      </a:pPr>
                      <a:endParaRPr lang="kk-KZ" sz="1200" dirty="0" smtClean="0">
                        <a:solidFill>
                          <a:srgbClr val="000000"/>
                        </a:solidFill>
                        <a:latin typeface="Times New Roman"/>
                        <a:ea typeface="Calibri"/>
                      </a:endParaRPr>
                    </a:p>
                    <a:p>
                      <a:pPr algn="just">
                        <a:lnSpc>
                          <a:spcPct val="115000"/>
                        </a:lnSpc>
                        <a:spcAft>
                          <a:spcPts val="0"/>
                        </a:spcAft>
                      </a:pPr>
                      <a:r>
                        <a:rPr lang="kk-KZ" sz="1200" dirty="0" smtClean="0">
                          <a:solidFill>
                            <a:srgbClr val="000000"/>
                          </a:solidFill>
                          <a:latin typeface="Times New Roman"/>
                          <a:ea typeface="Calibri"/>
                        </a:rPr>
                        <a:t>EBIT </a:t>
                      </a:r>
                      <a:r>
                        <a:rPr lang="kk-KZ" sz="1200" dirty="0">
                          <a:solidFill>
                            <a:srgbClr val="000000"/>
                          </a:solidFill>
                          <a:latin typeface="Times New Roman"/>
                          <a:ea typeface="Calibri"/>
                        </a:rPr>
                        <a:t>– пайыздар мен салықтарды төлеугенге дейінгі табыс.</a:t>
                      </a:r>
                      <a:endParaRPr lang="ru-RU" sz="1200" dirty="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7151">
                <a:tc vMerge="1">
                  <a:txBody>
                    <a:bodyPr/>
                    <a:lstStyle/>
                    <a:p>
                      <a:endParaRPr lang="ru-RU"/>
                    </a:p>
                  </a:txBody>
                  <a:tcPr/>
                </a:tc>
                <a:tc>
                  <a:txBody>
                    <a:bodyPr/>
                    <a:lstStyle/>
                    <a:p>
                      <a:pPr algn="l">
                        <a:lnSpc>
                          <a:spcPct val="115000"/>
                        </a:lnSpc>
                        <a:spcAft>
                          <a:spcPts val="0"/>
                        </a:spcAft>
                      </a:pPr>
                      <a:r>
                        <a:rPr lang="ru-RU" sz="1200" b="1">
                          <a:solidFill>
                            <a:srgbClr val="000000"/>
                          </a:solidFill>
                          <a:latin typeface="Times New Roman"/>
                          <a:ea typeface="Calibri"/>
                        </a:rPr>
                        <a:t>Өткізудің</a:t>
                      </a:r>
                      <a:endParaRPr lang="ru-RU" sz="1200">
                        <a:solidFill>
                          <a:srgbClr val="000000"/>
                        </a:solidFill>
                        <a:latin typeface="Times New Roman"/>
                        <a:ea typeface="Calibri"/>
                      </a:endParaRPr>
                    </a:p>
                    <a:p>
                      <a:pPr algn="l">
                        <a:lnSpc>
                          <a:spcPct val="115000"/>
                        </a:lnSpc>
                        <a:spcAft>
                          <a:spcPts val="0"/>
                        </a:spcAft>
                      </a:pPr>
                      <a:r>
                        <a:rPr lang="ru-RU" sz="1200" b="1">
                          <a:solidFill>
                            <a:srgbClr val="000000"/>
                          </a:solidFill>
                          <a:latin typeface="Times New Roman"/>
                          <a:ea typeface="Calibri"/>
                        </a:rPr>
                        <a:t>рентабельділігі </a:t>
                      </a:r>
                      <a:r>
                        <a:rPr lang="en-US" sz="1200">
                          <a:solidFill>
                            <a:srgbClr val="000000"/>
                          </a:solidFill>
                          <a:latin typeface="Times New Roman"/>
                          <a:ea typeface="Calibri"/>
                        </a:rPr>
                        <a:t>(Return on sales), %</a:t>
                      </a:r>
                      <a:r>
                        <a:rPr lang="en-US" sz="1200" b="1">
                          <a:solidFill>
                            <a:srgbClr val="000000"/>
                          </a:solidFill>
                          <a:latin typeface="Times New Roman"/>
                          <a:ea typeface="Calibri"/>
                        </a:rPr>
                        <a:t> </a:t>
                      </a:r>
                      <a:endParaRPr lang="ru-RU"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solidFill>
                            <a:srgbClr val="000000"/>
                          </a:solidFill>
                          <a:latin typeface="Times New Roman"/>
                          <a:ea typeface="Calibri"/>
                        </a:rPr>
                        <a:t>Компанияның өнімді өткізу көлеміндегі таза пайданың үлесін көрсетеді, ол таза пайдалылық нормасы деп аталады.</a:t>
                      </a:r>
                      <a:endParaRPr lang="ru-RU"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7151">
                <a:tc vMerge="1">
                  <a:txBody>
                    <a:bodyPr/>
                    <a:lstStyle/>
                    <a:p>
                      <a:endParaRPr lang="ru-RU"/>
                    </a:p>
                  </a:txBody>
                  <a:tcPr/>
                </a:tc>
                <a:tc>
                  <a:txBody>
                    <a:bodyPr/>
                    <a:lstStyle/>
                    <a:p>
                      <a:pPr algn="l">
                        <a:lnSpc>
                          <a:spcPct val="115000"/>
                        </a:lnSpc>
                        <a:spcAft>
                          <a:spcPts val="0"/>
                        </a:spcAft>
                      </a:pPr>
                      <a:r>
                        <a:rPr lang="kk-KZ" sz="1200" b="1">
                          <a:solidFill>
                            <a:srgbClr val="000000"/>
                          </a:solidFill>
                          <a:latin typeface="Times New Roman"/>
                          <a:ea typeface="Calibri"/>
                        </a:rPr>
                        <a:t>Инвестицияның рентабельділік коэффициенті</a:t>
                      </a:r>
                      <a:r>
                        <a:rPr lang="kk-KZ" sz="1200">
                          <a:solidFill>
                            <a:srgbClr val="000000"/>
                          </a:solidFill>
                          <a:latin typeface="Times New Roman"/>
                          <a:ea typeface="Calibri"/>
                        </a:rPr>
                        <a:t>  (Return on investment), % </a:t>
                      </a:r>
                      <a:endParaRPr lang="ru-RU"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solidFill>
                            <a:srgbClr val="000000"/>
                          </a:solidFill>
                          <a:latin typeface="Times New Roman"/>
                          <a:ea typeface="Calibri"/>
                        </a:rPr>
                        <a:t>Пайданың бір ақшалай бірлігін алу үшін кәсіпорынға қанша ақша бірлігі қажет екенін сипаттайды. </a:t>
                      </a:r>
                      <a:endParaRPr lang="ru-RU"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200" dirty="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7151">
                <a:tc rowSpan="3">
                  <a:txBody>
                    <a:bodyPr/>
                    <a:lstStyle/>
                    <a:p>
                      <a:pPr algn="ctr">
                        <a:lnSpc>
                          <a:spcPct val="115000"/>
                        </a:lnSpc>
                        <a:spcAft>
                          <a:spcPts val="0"/>
                        </a:spcAft>
                      </a:pPr>
                      <a:r>
                        <a:rPr lang="ru-RU" sz="1200" b="1">
                          <a:solidFill>
                            <a:srgbClr val="000000"/>
                          </a:solidFill>
                          <a:latin typeface="Times New Roman"/>
                          <a:ea typeface="Calibri"/>
                        </a:rPr>
                        <a:t>Нарықтық белсенділік көрсеткіштері</a:t>
                      </a:r>
                      <a:endParaRPr lang="ru-RU" sz="1200">
                        <a:solidFill>
                          <a:srgbClr val="000000"/>
                        </a:solidFill>
                        <a:latin typeface="Times New Roman"/>
                        <a:ea typeface="Calibri"/>
                      </a:endParaRPr>
                    </a:p>
                  </a:txBody>
                  <a:tcPr marL="32868" marR="3286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b="1">
                          <a:solidFill>
                            <a:srgbClr val="000000"/>
                          </a:solidFill>
                          <a:latin typeface="Times New Roman"/>
                          <a:ea typeface="Calibri"/>
                        </a:rPr>
                        <a:t>Акция  пайдасы</a:t>
                      </a:r>
                      <a:r>
                        <a:rPr lang="kk-KZ" sz="1200">
                          <a:solidFill>
                            <a:srgbClr val="000000"/>
                          </a:solidFill>
                          <a:latin typeface="Times New Roman"/>
                          <a:ea typeface="Calibri"/>
                        </a:rPr>
                        <a:t> (Earning per ordinary share)</a:t>
                      </a:r>
                      <a:endParaRPr lang="ru-RU"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solidFill>
                            <a:srgbClr val="000000"/>
                          </a:solidFill>
                          <a:latin typeface="Times New Roman"/>
                          <a:ea typeface="Calibri"/>
                        </a:rPr>
                        <a:t>Кәсіпорынның акциясының құны мен табыстылығын сипаттай</a:t>
                      </a:r>
                      <a:endParaRPr lang="ru-RU"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278">
                <a:tc vMerge="1">
                  <a:txBody>
                    <a:bodyPr/>
                    <a:lstStyle/>
                    <a:p>
                      <a:endParaRPr lang="ru-RU"/>
                    </a:p>
                  </a:txBody>
                  <a:tcPr/>
                </a:tc>
                <a:tc>
                  <a:txBody>
                    <a:bodyPr/>
                    <a:lstStyle/>
                    <a:p>
                      <a:pPr algn="l">
                        <a:lnSpc>
                          <a:spcPct val="115000"/>
                        </a:lnSpc>
                        <a:spcAft>
                          <a:spcPts val="0"/>
                        </a:spcAft>
                      </a:pPr>
                      <a:r>
                        <a:rPr lang="kk-KZ" sz="1200" b="1">
                          <a:solidFill>
                            <a:srgbClr val="000000"/>
                          </a:solidFill>
                          <a:latin typeface="Times New Roman"/>
                          <a:ea typeface="Calibri"/>
                        </a:rPr>
                        <a:t>Бір акцияға шаққандағы дивидендтер</a:t>
                      </a:r>
                      <a:r>
                        <a:rPr lang="kk-KZ" sz="1200">
                          <a:solidFill>
                            <a:srgbClr val="000000"/>
                          </a:solidFill>
                          <a:latin typeface="Times New Roman"/>
                          <a:ea typeface="Calibri"/>
                        </a:rPr>
                        <a:t> (Dividends per ordinary share)  </a:t>
                      </a:r>
                      <a:endParaRPr lang="ru-RU"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solidFill>
                            <a:srgbClr val="000000"/>
                          </a:solidFill>
                          <a:latin typeface="Times New Roman"/>
                          <a:ea typeface="Calibri"/>
                        </a:rPr>
                        <a:t>Әрбір қарапайым акцияға бөлінген дивидендтің сомасын көрсетеді</a:t>
                      </a:r>
                      <a:endParaRPr lang="ru-RU"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20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1559">
                <a:tc vMerge="1">
                  <a:txBody>
                    <a:bodyPr/>
                    <a:lstStyle/>
                    <a:p>
                      <a:endParaRPr lang="ru-RU"/>
                    </a:p>
                  </a:txBody>
                  <a:tcPr/>
                </a:tc>
                <a:tc>
                  <a:txBody>
                    <a:bodyPr/>
                    <a:lstStyle/>
                    <a:p>
                      <a:pPr algn="l">
                        <a:lnSpc>
                          <a:spcPct val="115000"/>
                        </a:lnSpc>
                        <a:spcAft>
                          <a:spcPts val="0"/>
                        </a:spcAft>
                      </a:pPr>
                      <a:r>
                        <a:rPr lang="kk-KZ" sz="1200" b="1" dirty="0">
                          <a:solidFill>
                            <a:srgbClr val="000000"/>
                          </a:solidFill>
                          <a:latin typeface="Times New Roman"/>
                          <a:ea typeface="Calibri"/>
                        </a:rPr>
                        <a:t>Акция бағасы мен пайданың қатынасы</a:t>
                      </a:r>
                      <a:r>
                        <a:rPr lang="kk-KZ" sz="1200" dirty="0">
                          <a:solidFill>
                            <a:srgbClr val="000000"/>
                          </a:solidFill>
                          <a:latin typeface="Times New Roman"/>
                          <a:ea typeface="Calibri"/>
                        </a:rPr>
                        <a:t> </a:t>
                      </a:r>
                      <a:endParaRPr lang="ru-RU" sz="1200" dirty="0">
                        <a:solidFill>
                          <a:srgbClr val="000000"/>
                        </a:solidFill>
                        <a:latin typeface="Times New Roman"/>
                        <a:ea typeface="Calibri"/>
                      </a:endParaRPr>
                    </a:p>
                    <a:p>
                      <a:pPr algn="l">
                        <a:lnSpc>
                          <a:spcPct val="115000"/>
                        </a:lnSpc>
                        <a:spcAft>
                          <a:spcPts val="0"/>
                        </a:spcAft>
                      </a:pPr>
                      <a:r>
                        <a:rPr lang="kk-KZ" sz="1200" dirty="0">
                          <a:solidFill>
                            <a:srgbClr val="000000"/>
                          </a:solidFill>
                          <a:latin typeface="Times New Roman"/>
                          <a:ea typeface="Calibri"/>
                        </a:rPr>
                        <a:t>(Price to earnings) </a:t>
                      </a:r>
                      <a:endParaRPr lang="ru-RU" sz="1200" dirty="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dirty="0">
                          <a:solidFill>
                            <a:srgbClr val="000000"/>
                          </a:solidFill>
                          <a:latin typeface="Times New Roman"/>
                          <a:ea typeface="Calibri"/>
                        </a:rPr>
                        <a:t>Компанияның таза пайдасының бір ақшалай бірлігіне акцио-нерлердің қанша ақша бірлігін төлеуге келісетіндігін және компания акциясына салынған инвестицияның қаншалықты тез құнын қайтаратындығын көрсетеді</a:t>
                      </a:r>
                      <a:endParaRPr lang="ru-RU" sz="1200" dirty="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200" dirty="0">
                        <a:solidFill>
                          <a:srgbClr val="000000"/>
                        </a:solidFill>
                        <a:latin typeface="Times New Roman"/>
                        <a:ea typeface="Calibri"/>
                      </a:endParaRPr>
                    </a:p>
                  </a:txBody>
                  <a:tcPr marL="32868" marR="328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1507" name="Picture 8"/>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929438" y="1214438"/>
            <a:ext cx="1562100" cy="352425"/>
          </a:xfrm>
          <a:prstGeom prst="rect">
            <a:avLst/>
          </a:prstGeom>
          <a:noFill/>
          <a:ln w="9525">
            <a:noFill/>
            <a:miter lim="800000"/>
            <a:headEnd/>
            <a:tailEnd/>
          </a:ln>
        </p:spPr>
      </p:pic>
      <p:pic>
        <p:nvPicPr>
          <p:cNvPr id="21508" name="Picture 7"/>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858000" y="2143125"/>
            <a:ext cx="1095375" cy="390525"/>
          </a:xfrm>
          <a:prstGeom prst="rect">
            <a:avLst/>
          </a:prstGeom>
          <a:noFill/>
          <a:ln w="9525">
            <a:noFill/>
            <a:miter lim="800000"/>
            <a:headEnd/>
            <a:tailEnd/>
          </a:ln>
        </p:spPr>
      </p:pic>
      <p:pic>
        <p:nvPicPr>
          <p:cNvPr id="21509" name="Picture 6"/>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643688" y="3357563"/>
            <a:ext cx="2071687" cy="342900"/>
          </a:xfrm>
          <a:prstGeom prst="rect">
            <a:avLst/>
          </a:prstGeom>
          <a:noFill/>
          <a:ln w="9525">
            <a:noFill/>
            <a:miter lim="800000"/>
            <a:headEnd/>
            <a:tailEnd/>
          </a:ln>
        </p:spPr>
      </p:pic>
      <p:pic>
        <p:nvPicPr>
          <p:cNvPr id="21510" name="Picture 5"/>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6643688" y="3929063"/>
            <a:ext cx="2089150" cy="428625"/>
          </a:xfrm>
          <a:prstGeom prst="rect">
            <a:avLst/>
          </a:prstGeom>
          <a:noFill/>
          <a:ln w="9525">
            <a:noFill/>
            <a:miter lim="800000"/>
            <a:headEnd/>
            <a:tailEnd/>
          </a:ln>
        </p:spPr>
      </p:pic>
      <p:pic>
        <p:nvPicPr>
          <p:cNvPr id="21511" name="Picture 4"/>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6643688" y="4500563"/>
            <a:ext cx="2030412" cy="357187"/>
          </a:xfrm>
          <a:prstGeom prst="rect">
            <a:avLst/>
          </a:prstGeom>
          <a:noFill/>
          <a:ln w="9525">
            <a:noFill/>
            <a:miter lim="800000"/>
            <a:headEnd/>
            <a:tailEnd/>
          </a:ln>
        </p:spPr>
      </p:pic>
      <p:pic>
        <p:nvPicPr>
          <p:cNvPr id="21512" name="Picture 3"/>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6643688" y="5000625"/>
            <a:ext cx="2076450" cy="485775"/>
          </a:xfrm>
          <a:prstGeom prst="rect">
            <a:avLst/>
          </a:prstGeom>
          <a:noFill/>
          <a:ln w="9525">
            <a:noFill/>
            <a:miter lim="800000"/>
            <a:headEnd/>
            <a:tailEnd/>
          </a:ln>
        </p:spPr>
      </p:pic>
      <p:pic>
        <p:nvPicPr>
          <p:cNvPr id="21513" name="Picture 2"/>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6643688" y="5875338"/>
            <a:ext cx="2071687" cy="334962"/>
          </a:xfrm>
          <a:prstGeom prst="rect">
            <a:avLst/>
          </a:prstGeom>
          <a:noFill/>
          <a:ln w="9525">
            <a:noFill/>
            <a:miter lim="800000"/>
            <a:headEnd/>
            <a:tailEnd/>
          </a:ln>
        </p:spPr>
      </p:pic>
    </p:spTree>
  </p:cSld>
  <p:clrMapOvr>
    <a:masterClrMapping/>
  </p:clrMapOvr>
  <p:transition>
    <p:strips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7143750" y="714375"/>
            <a:ext cx="1785938" cy="307975"/>
          </a:xfrm>
          <a:prstGeom prst="rect">
            <a:avLst/>
          </a:prstGeom>
          <a:noFill/>
          <a:ln w="9525">
            <a:noFill/>
            <a:miter lim="800000"/>
            <a:headEnd/>
            <a:tailEnd/>
          </a:ln>
        </p:spPr>
        <p:txBody>
          <a:bodyPr anchor="ctr">
            <a:spAutoFit/>
          </a:bodyPr>
          <a:lstStyle/>
          <a:p>
            <a:pPr algn="r"/>
            <a:r>
              <a:rPr lang="kk-KZ" sz="1400" i="1">
                <a:solidFill>
                  <a:srgbClr val="FF0000"/>
                </a:solidFill>
                <a:latin typeface="Times New Roman" pitchFamily="18" charset="0"/>
                <a:ea typeface="Calibri" pitchFamily="34" charset="0"/>
                <a:cs typeface="Times New Roman" pitchFamily="18" charset="0"/>
              </a:rPr>
              <a:t>1-кестенің жалғасы</a:t>
            </a:r>
            <a:endParaRPr lang="kk-KZ">
              <a:ea typeface="Calibri" pitchFamily="34" charset="0"/>
              <a:cs typeface="Times New Roman" pitchFamily="18" charset="0"/>
            </a:endParaRPr>
          </a:p>
        </p:txBody>
      </p:sp>
      <p:graphicFrame>
        <p:nvGraphicFramePr>
          <p:cNvPr id="5" name="Таблица 4"/>
          <p:cNvGraphicFramePr>
            <a:graphicFrameLocks noGrp="1"/>
          </p:cNvGraphicFramePr>
          <p:nvPr/>
        </p:nvGraphicFramePr>
        <p:xfrm>
          <a:off x="357158" y="1052261"/>
          <a:ext cx="8501122" cy="5516137"/>
        </p:xfrm>
        <a:graphic>
          <a:graphicData uri="http://schemas.openxmlformats.org/drawingml/2006/table">
            <a:tbl>
              <a:tblPr/>
              <a:tblGrid>
                <a:gridCol w="799251"/>
                <a:gridCol w="2538851"/>
                <a:gridCol w="2581510"/>
                <a:gridCol w="2581510"/>
              </a:tblGrid>
              <a:tr h="947494">
                <a:tc rowSpan="5">
                  <a:txBody>
                    <a:bodyPr/>
                    <a:lstStyle/>
                    <a:p>
                      <a:pPr marL="71755" marR="71755" algn="ctr">
                        <a:lnSpc>
                          <a:spcPct val="115000"/>
                        </a:lnSpc>
                        <a:spcAft>
                          <a:spcPts val="0"/>
                        </a:spcAft>
                      </a:pPr>
                      <a:r>
                        <a:rPr lang="kk-KZ" sz="1200" b="1" dirty="0">
                          <a:solidFill>
                            <a:srgbClr val="000000"/>
                          </a:solidFill>
                          <a:latin typeface="Times New Roman"/>
                          <a:ea typeface="Calibri"/>
                        </a:rPr>
                        <a:t>Айналымдылық көрсеткіштері</a:t>
                      </a:r>
                      <a:endParaRPr lang="ru-RU" sz="1200" dirty="0">
                        <a:solidFill>
                          <a:srgbClr val="000000"/>
                        </a:solidFill>
                        <a:latin typeface="Times New Roman"/>
                        <a:ea typeface="Calibri"/>
                      </a:endParaRPr>
                    </a:p>
                  </a:txBody>
                  <a:tcPr marL="40848" marR="408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25" algn="l">
                        <a:lnSpc>
                          <a:spcPct val="115000"/>
                        </a:lnSpc>
                        <a:spcAft>
                          <a:spcPts val="0"/>
                        </a:spcAft>
                        <a:tabLst>
                          <a:tab pos="1102360" algn="l"/>
                        </a:tabLst>
                      </a:pPr>
                      <a:r>
                        <a:rPr lang="kk-KZ" sz="1200" b="1" dirty="0">
                          <a:solidFill>
                            <a:srgbClr val="000000"/>
                          </a:solidFill>
                          <a:latin typeface="Times New Roman"/>
                          <a:ea typeface="Calibri"/>
                        </a:rPr>
                        <a:t>Таза айналым капиталының айналымдылық коэффициенті (Net working capital turnover)</a:t>
                      </a:r>
                      <a:endParaRPr lang="ru-RU" sz="1200" dirty="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solidFill>
                            <a:srgbClr val="000000"/>
                          </a:solidFill>
                          <a:latin typeface="Times New Roman"/>
                          <a:ea typeface="Calibri"/>
                        </a:rPr>
                        <a:t>Компанияның айналым капиталына салған инвести-цияны қаншалықты тиімді пайдаланғанын және оның сату көлеміне әсерін көрсетеді.</a:t>
                      </a:r>
                      <a:endParaRPr lang="ru-RU"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1425">
                <a:tc vMerge="1">
                  <a:txBody>
                    <a:bodyPr/>
                    <a:lstStyle/>
                    <a:p>
                      <a:endParaRPr lang="ru-RU"/>
                    </a:p>
                  </a:txBody>
                  <a:tcPr/>
                </a:tc>
                <a:tc>
                  <a:txBody>
                    <a:bodyPr/>
                    <a:lstStyle/>
                    <a:p>
                      <a:pPr algn="l">
                        <a:lnSpc>
                          <a:spcPct val="115000"/>
                        </a:lnSpc>
                        <a:spcAft>
                          <a:spcPts val="0"/>
                        </a:spcAft>
                      </a:pPr>
                      <a:r>
                        <a:rPr lang="kk-KZ" sz="1200" b="1">
                          <a:solidFill>
                            <a:srgbClr val="000000"/>
                          </a:solidFill>
                          <a:latin typeface="Times New Roman"/>
                          <a:ea typeface="Calibri"/>
                        </a:rPr>
                        <a:t>Негізгі құралдардың айналымдылық коэффиценті </a:t>
                      </a:r>
                      <a:r>
                        <a:rPr lang="kk-KZ" sz="1200">
                          <a:solidFill>
                            <a:srgbClr val="000000"/>
                          </a:solidFill>
                          <a:latin typeface="Times New Roman"/>
                          <a:ea typeface="Calibri"/>
                        </a:rPr>
                        <a:t>(Fixed assets turnover)</a:t>
                      </a:r>
                      <a:r>
                        <a:rPr lang="kk-KZ" sz="1200" b="1">
                          <a:solidFill>
                            <a:srgbClr val="000000"/>
                          </a:solidFill>
                          <a:latin typeface="Times New Roman"/>
                          <a:ea typeface="Calibri"/>
                        </a:rPr>
                        <a:t> </a:t>
                      </a:r>
                      <a:endParaRPr lang="ru-RU"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solidFill>
                            <a:srgbClr val="000000"/>
                          </a:solidFill>
                          <a:latin typeface="Times New Roman"/>
                          <a:ea typeface="Calibri"/>
                        </a:rPr>
                        <a:t>Компанияның негізгі құралдарды пайдалану тиімділігін сипат-тайды.</a:t>
                      </a:r>
                      <a:endParaRPr lang="ru-RU"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1425">
                <a:tc vMerge="1">
                  <a:txBody>
                    <a:bodyPr/>
                    <a:lstStyle/>
                    <a:p>
                      <a:endParaRPr lang="ru-RU"/>
                    </a:p>
                  </a:txBody>
                  <a:tcPr/>
                </a:tc>
                <a:tc>
                  <a:txBody>
                    <a:bodyPr/>
                    <a:lstStyle/>
                    <a:p>
                      <a:pPr algn="l">
                        <a:lnSpc>
                          <a:spcPct val="115000"/>
                        </a:lnSpc>
                        <a:spcAft>
                          <a:spcPts val="0"/>
                        </a:spcAft>
                      </a:pPr>
                      <a:r>
                        <a:rPr lang="kk-KZ" sz="1200" b="1">
                          <a:solidFill>
                            <a:srgbClr val="000000"/>
                          </a:solidFill>
                          <a:latin typeface="Times New Roman"/>
                          <a:ea typeface="Calibri"/>
                        </a:rPr>
                        <a:t>Активтердің айналымдылық коэффициенті </a:t>
                      </a:r>
                      <a:r>
                        <a:rPr lang="kk-KZ" sz="1200">
                          <a:solidFill>
                            <a:srgbClr val="000000"/>
                          </a:solidFill>
                          <a:latin typeface="Times New Roman"/>
                          <a:ea typeface="Calibri"/>
                        </a:rPr>
                        <a:t>(Total assets turnover)</a:t>
                      </a:r>
                      <a:r>
                        <a:rPr lang="kk-KZ" sz="1200" b="1">
                          <a:solidFill>
                            <a:srgbClr val="000000"/>
                          </a:solidFill>
                          <a:latin typeface="Times New Roman"/>
                          <a:ea typeface="Calibri"/>
                        </a:rPr>
                        <a:t> </a:t>
                      </a:r>
                      <a:endParaRPr lang="ru-RU"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dirty="0">
                          <a:solidFill>
                            <a:srgbClr val="000000"/>
                          </a:solidFill>
                          <a:latin typeface="Times New Roman"/>
                          <a:ea typeface="Calibri"/>
                        </a:rPr>
                        <a:t>Бір жыл ішінде пайда әкелетін өндіріс пен айналыстың қанша циклі болатындығын көрсетеді.</a:t>
                      </a:r>
                      <a:endParaRPr lang="ru-RU" sz="1200" dirty="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6781">
                <a:tc vMerge="1">
                  <a:txBody>
                    <a:bodyPr/>
                    <a:lstStyle/>
                    <a:p>
                      <a:endParaRPr lang="ru-RU"/>
                    </a:p>
                  </a:txBody>
                  <a:tcPr/>
                </a:tc>
                <a:tc>
                  <a:txBody>
                    <a:bodyPr/>
                    <a:lstStyle/>
                    <a:p>
                      <a:pPr algn="l">
                        <a:lnSpc>
                          <a:spcPct val="115000"/>
                        </a:lnSpc>
                        <a:spcAft>
                          <a:spcPts val="0"/>
                        </a:spcAft>
                      </a:pPr>
                      <a:r>
                        <a:rPr lang="kk-KZ" sz="1200" b="1">
                          <a:solidFill>
                            <a:srgbClr val="000000"/>
                          </a:solidFill>
                          <a:latin typeface="Times New Roman"/>
                          <a:ea typeface="Calibri"/>
                        </a:rPr>
                        <a:t>Тауар-материалдық қорлардың айналымдылық коэффициенті </a:t>
                      </a:r>
                      <a:r>
                        <a:rPr lang="kk-KZ" sz="1200">
                          <a:solidFill>
                            <a:srgbClr val="000000"/>
                          </a:solidFill>
                          <a:latin typeface="Times New Roman"/>
                          <a:ea typeface="Calibri"/>
                        </a:rPr>
                        <a:t>(Stock turnover) </a:t>
                      </a:r>
                      <a:endParaRPr lang="ru-RU"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solidFill>
                            <a:srgbClr val="000000"/>
                          </a:solidFill>
                          <a:latin typeface="Times New Roman"/>
                          <a:ea typeface="Calibri"/>
                        </a:rPr>
                        <a:t>Тауар-материалдық қорларды өткізудің жылдамдығын сипат-тайды.</a:t>
                      </a:r>
                      <a:endParaRPr lang="ru-RU"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7494">
                <a:tc vMerge="1">
                  <a:txBody>
                    <a:bodyPr/>
                    <a:lstStyle/>
                    <a:p>
                      <a:endParaRPr lang="ru-RU"/>
                    </a:p>
                  </a:txBody>
                  <a:tcPr/>
                </a:tc>
                <a:tc>
                  <a:txBody>
                    <a:bodyPr/>
                    <a:lstStyle/>
                    <a:p>
                      <a:pPr algn="l">
                        <a:lnSpc>
                          <a:spcPct val="115000"/>
                        </a:lnSpc>
                        <a:spcAft>
                          <a:spcPts val="0"/>
                        </a:spcAft>
                      </a:pPr>
                      <a:r>
                        <a:rPr lang="kk-KZ" sz="1200" b="1">
                          <a:solidFill>
                            <a:srgbClr val="000000"/>
                          </a:solidFill>
                          <a:latin typeface="Times New Roman"/>
                          <a:ea typeface="Calibri"/>
                        </a:rPr>
                        <a:t>Дебиторлық берешектердің айналымдылық коэффициенті </a:t>
                      </a:r>
                      <a:r>
                        <a:rPr lang="kk-KZ" sz="1200">
                          <a:solidFill>
                            <a:srgbClr val="000000"/>
                          </a:solidFill>
                          <a:latin typeface="Times New Roman"/>
                          <a:ea typeface="Calibri"/>
                        </a:rPr>
                        <a:t>(Average collection period)</a:t>
                      </a:r>
                      <a:r>
                        <a:rPr lang="kk-KZ" sz="1200" b="1">
                          <a:solidFill>
                            <a:srgbClr val="000000"/>
                          </a:solidFill>
                          <a:latin typeface="Times New Roman"/>
                          <a:ea typeface="Calibri"/>
                        </a:rPr>
                        <a:t> </a:t>
                      </a:r>
                      <a:endParaRPr lang="ru-RU"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solidFill>
                            <a:srgbClr val="000000"/>
                          </a:solidFill>
                          <a:latin typeface="Times New Roman"/>
                          <a:ea typeface="Calibri"/>
                        </a:rPr>
                        <a:t>Ағымдағы кезеңде дебиторлық берешектердің ақша қаражатына орта есеппен қанша рет айналатындығын көрсетеді.</a:t>
                      </a:r>
                      <a:endParaRPr lang="ru-RU"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200" dirty="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1425">
                <a:tc rowSpan="2">
                  <a:txBody>
                    <a:bodyPr/>
                    <a:lstStyle/>
                    <a:p>
                      <a:pPr marL="71755" marR="71755" algn="ctr">
                        <a:lnSpc>
                          <a:spcPct val="115000"/>
                        </a:lnSpc>
                        <a:spcAft>
                          <a:spcPts val="0"/>
                        </a:spcAft>
                      </a:pPr>
                      <a:r>
                        <a:rPr lang="ru-RU" sz="1200" b="1">
                          <a:solidFill>
                            <a:srgbClr val="000000"/>
                          </a:solidFill>
                          <a:latin typeface="Times New Roman"/>
                          <a:ea typeface="Calibri"/>
                        </a:rPr>
                        <a:t>Қаржылық </a:t>
                      </a:r>
                      <a:r>
                        <a:rPr lang="kk-KZ" sz="1200" b="1">
                          <a:solidFill>
                            <a:srgbClr val="000000"/>
                          </a:solidFill>
                          <a:latin typeface="Times New Roman"/>
                          <a:ea typeface="Calibri"/>
                        </a:rPr>
                        <a:t>т</a:t>
                      </a:r>
                      <a:r>
                        <a:rPr lang="ru-RU" sz="1200" b="1">
                          <a:solidFill>
                            <a:srgbClr val="000000"/>
                          </a:solidFill>
                          <a:latin typeface="Times New Roman"/>
                          <a:ea typeface="Calibri"/>
                        </a:rPr>
                        <a:t>ұрақтылық</a:t>
                      </a:r>
                      <a:r>
                        <a:rPr lang="kk-KZ" sz="1200" b="1">
                          <a:solidFill>
                            <a:srgbClr val="000000"/>
                          </a:solidFill>
                          <a:latin typeface="Times New Roman"/>
                          <a:ea typeface="Calibri"/>
                        </a:rPr>
                        <a:t> көрсеткіштері</a:t>
                      </a:r>
                      <a:endParaRPr lang="ru-RU" sz="1200">
                        <a:solidFill>
                          <a:srgbClr val="000000"/>
                        </a:solidFill>
                        <a:latin typeface="Times New Roman"/>
                        <a:ea typeface="Calibri"/>
                      </a:endParaRPr>
                    </a:p>
                  </a:txBody>
                  <a:tcPr marL="40848" marR="408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b="1">
                          <a:solidFill>
                            <a:srgbClr val="000000"/>
                          </a:solidFill>
                          <a:latin typeface="Times New Roman"/>
                          <a:ea typeface="Calibri"/>
                        </a:rPr>
                        <a:t>Қаржылық тәуелсіздік коэффициенті </a:t>
                      </a:r>
                      <a:r>
                        <a:rPr lang="kk-KZ" sz="1200">
                          <a:solidFill>
                            <a:srgbClr val="000000"/>
                          </a:solidFill>
                          <a:latin typeface="Times New Roman"/>
                          <a:ea typeface="Calibri"/>
                        </a:rPr>
                        <a:t>(Equity to Total Assets) </a:t>
                      </a:r>
                      <a:endParaRPr lang="ru-RU"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solidFill>
                            <a:srgbClr val="000000"/>
                          </a:solidFill>
                          <a:latin typeface="Times New Roman"/>
                          <a:ea typeface="Calibri"/>
                        </a:rPr>
                        <a:t>Кәсіпорынның сыртқы борышқа тәуелсіз болуын сипаттайды.</a:t>
                      </a:r>
                      <a:endParaRPr lang="ru-RU" sz="1200">
                        <a:solidFill>
                          <a:srgbClr val="000000"/>
                        </a:solidFill>
                        <a:latin typeface="Times New Roman"/>
                        <a:ea typeface="Calibri"/>
                      </a:endParaRPr>
                    </a:p>
                    <a:p>
                      <a:pPr algn="just">
                        <a:lnSpc>
                          <a:spcPct val="115000"/>
                        </a:lnSpc>
                        <a:spcAft>
                          <a:spcPts val="0"/>
                        </a:spcAft>
                      </a:pPr>
                      <a:r>
                        <a:rPr lang="kk-KZ" sz="1200">
                          <a:solidFill>
                            <a:srgbClr val="000000"/>
                          </a:solidFill>
                          <a:latin typeface="Times New Roman"/>
                          <a:ea typeface="Calibri"/>
                        </a:rPr>
                        <a:t>Оңтайлы мәні 0,5-0,8.</a:t>
                      </a:r>
                      <a:endParaRPr lang="ru-RU"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7494">
                <a:tc vMerge="1">
                  <a:txBody>
                    <a:bodyPr/>
                    <a:lstStyle/>
                    <a:p>
                      <a:endParaRPr lang="ru-RU"/>
                    </a:p>
                  </a:txBody>
                  <a:tcPr/>
                </a:tc>
                <a:tc>
                  <a:txBody>
                    <a:bodyPr/>
                    <a:lstStyle/>
                    <a:p>
                      <a:pPr algn="just">
                        <a:lnSpc>
                          <a:spcPct val="115000"/>
                        </a:lnSpc>
                        <a:spcAft>
                          <a:spcPts val="0"/>
                        </a:spcAft>
                      </a:pPr>
                      <a:r>
                        <a:rPr lang="kk-KZ" sz="1200" b="1">
                          <a:solidFill>
                            <a:srgbClr val="000000"/>
                          </a:solidFill>
                          <a:latin typeface="Times New Roman"/>
                          <a:ea typeface="Calibri"/>
                        </a:rPr>
                        <a:t>Пайыздарды өтеу коэффициенті</a:t>
                      </a:r>
                      <a:r>
                        <a:rPr lang="kk-KZ" sz="1200">
                          <a:solidFill>
                            <a:srgbClr val="000000"/>
                          </a:solidFill>
                          <a:latin typeface="Times New Roman"/>
                          <a:ea typeface="Calibri"/>
                        </a:rPr>
                        <a:t> (Times interest earned) </a:t>
                      </a:r>
                      <a:endParaRPr lang="ru-RU" sz="120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dirty="0">
                          <a:solidFill>
                            <a:srgbClr val="000000"/>
                          </a:solidFill>
                          <a:latin typeface="Times New Roman"/>
                          <a:ea typeface="Calibri"/>
                        </a:rPr>
                        <a:t>Компанияның есепті кезеңде қарыз бойынша пайыздарды төлеу үшін қанша рет ақша қаражатын тапқандығын көрсетеді. </a:t>
                      </a:r>
                      <a:r>
                        <a:rPr lang="ru-RU" sz="1200" dirty="0" err="1">
                          <a:solidFill>
                            <a:srgbClr val="000000"/>
                          </a:solidFill>
                          <a:latin typeface="Times New Roman"/>
                          <a:ea typeface="Calibri"/>
                        </a:rPr>
                        <a:t>Оңтайлы мәні </a:t>
                      </a:r>
                      <a:r>
                        <a:rPr lang="ru-RU" sz="1200" dirty="0">
                          <a:solidFill>
                            <a:srgbClr val="000000"/>
                          </a:solidFill>
                          <a:latin typeface="Times New Roman"/>
                          <a:ea typeface="Calibri"/>
                        </a:rPr>
                        <a:t>&gt; 1</a:t>
                      </a: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kk-KZ" sz="1200" dirty="0">
                        <a:solidFill>
                          <a:srgbClr val="000000"/>
                        </a:solidFill>
                        <a:latin typeface="Times New Roman"/>
                        <a:ea typeface="Calibri"/>
                      </a:endParaRPr>
                    </a:p>
                  </a:txBody>
                  <a:tcPr marL="40848" marR="40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2531" name="Picture 8"/>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500813" y="1357313"/>
            <a:ext cx="2085975" cy="390525"/>
          </a:xfrm>
          <a:prstGeom prst="rect">
            <a:avLst/>
          </a:prstGeom>
          <a:noFill/>
          <a:ln w="9525">
            <a:noFill/>
            <a:miter lim="800000"/>
            <a:headEnd/>
            <a:tailEnd/>
          </a:ln>
        </p:spPr>
      </p:pic>
      <p:pic>
        <p:nvPicPr>
          <p:cNvPr id="22532" name="Picture 7"/>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357938" y="2071688"/>
            <a:ext cx="2419350" cy="361950"/>
          </a:xfrm>
          <a:prstGeom prst="rect">
            <a:avLst/>
          </a:prstGeom>
          <a:noFill/>
          <a:ln w="9525">
            <a:noFill/>
            <a:miter lim="800000"/>
            <a:headEnd/>
            <a:tailEnd/>
          </a:ln>
        </p:spPr>
      </p:pic>
      <p:pic>
        <p:nvPicPr>
          <p:cNvPr id="22533" name="Picture 6"/>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357938" y="2714625"/>
            <a:ext cx="2438400" cy="323850"/>
          </a:xfrm>
          <a:prstGeom prst="rect">
            <a:avLst/>
          </a:prstGeom>
          <a:noFill/>
          <a:ln w="9525">
            <a:noFill/>
            <a:miter lim="800000"/>
            <a:headEnd/>
            <a:tailEnd/>
          </a:ln>
        </p:spPr>
      </p:pic>
      <p:pic>
        <p:nvPicPr>
          <p:cNvPr id="22534" name="Picture 5"/>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6357938" y="3429000"/>
            <a:ext cx="2400300" cy="285750"/>
          </a:xfrm>
          <a:prstGeom prst="rect">
            <a:avLst/>
          </a:prstGeom>
          <a:noFill/>
          <a:ln w="9525">
            <a:noFill/>
            <a:miter lim="800000"/>
            <a:headEnd/>
            <a:tailEnd/>
          </a:ln>
        </p:spPr>
      </p:pic>
      <p:pic>
        <p:nvPicPr>
          <p:cNvPr id="22535" name="Picture 4"/>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6357938" y="4214813"/>
            <a:ext cx="2433637" cy="466725"/>
          </a:xfrm>
          <a:prstGeom prst="rect">
            <a:avLst/>
          </a:prstGeom>
          <a:noFill/>
          <a:ln w="9525">
            <a:noFill/>
            <a:miter lim="800000"/>
            <a:headEnd/>
            <a:tailEnd/>
          </a:ln>
        </p:spPr>
      </p:pic>
      <p:pic>
        <p:nvPicPr>
          <p:cNvPr id="22536" name="Picture 3"/>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6786563" y="5000625"/>
            <a:ext cx="1628775" cy="361950"/>
          </a:xfrm>
          <a:prstGeom prst="rect">
            <a:avLst/>
          </a:prstGeom>
          <a:noFill/>
          <a:ln w="9525">
            <a:noFill/>
            <a:miter lim="800000"/>
            <a:headEnd/>
            <a:tailEnd/>
          </a:ln>
        </p:spPr>
      </p:pic>
      <p:pic>
        <p:nvPicPr>
          <p:cNvPr id="22537" name="Picture 2"/>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6715125" y="5786438"/>
            <a:ext cx="1928813" cy="442912"/>
          </a:xfrm>
          <a:prstGeom prst="rect">
            <a:avLst/>
          </a:prstGeom>
          <a:noFill/>
          <a:ln w="9525">
            <a:noFill/>
            <a:miter lim="800000"/>
            <a:headEnd/>
            <a:tailEnd/>
          </a:ln>
        </p:spPr>
      </p:pic>
    </p:spTree>
  </p:cSld>
  <p:clrMapOvr>
    <a:masterClrMapping/>
  </p:clrMapOvr>
  <p:transition>
    <p:strip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nvGraphicFramePr>
        <p:xfrm>
          <a:off x="20565" y="9250"/>
          <a:ext cx="8882290" cy="6843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diamon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nvGraphicFramePr>
        <p:xfrm>
          <a:off x="500034" y="1571612"/>
          <a:ext cx="7858180" cy="4643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Заголовок 1"/>
          <p:cNvSpPr>
            <a:spLocks noGrp="1"/>
          </p:cNvSpPr>
          <p:nvPr>
            <p:ph type="title"/>
          </p:nvPr>
        </p:nvSpPr>
        <p:spPr/>
        <p:txBody>
          <a:bodyPr/>
          <a:lstStyle/>
          <a:p>
            <a:pPr fontAlgn="auto">
              <a:spcAft>
                <a:spcPts val="0"/>
              </a:spcAft>
              <a:defRPr/>
            </a:pPr>
            <a:r>
              <a:rPr lang="ru-RU" sz="2000" dirty="0" smtClean="0">
                <a:solidFill>
                  <a:srgbClr val="0070C0"/>
                </a:solidFill>
              </a:rPr>
              <a:t/>
            </a:r>
            <a:br>
              <a:rPr lang="ru-RU" sz="2000" dirty="0" smtClean="0">
                <a:solidFill>
                  <a:srgbClr val="0070C0"/>
                </a:solidFill>
              </a:rPr>
            </a:br>
            <a:r>
              <a:rPr lang="kk-KZ" sz="2000" i="1" u="sng" dirty="0" smtClean="0">
                <a:solidFill>
                  <a:srgbClr val="7030A0"/>
                </a:solidFill>
                <a:latin typeface="Times New Roman" pitchFamily="18" charset="0"/>
                <a:cs typeface="Times New Roman" pitchFamily="18" charset="0"/>
              </a:rPr>
              <a:t>Баланс пассивтері оларды қайтару, төлеу уақытының мерзіміне байланысты топтастырылады:</a:t>
            </a:r>
            <a:endParaRPr lang="ru-RU" sz="2000" dirty="0"/>
          </a:p>
        </p:txBody>
      </p:sp>
    </p:spTree>
  </p:cSld>
  <p:clrMapOvr>
    <a:masterClrMapping/>
  </p:clrMapOvr>
  <p:transition>
    <p:plu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571500" y="696913"/>
            <a:ext cx="6858000" cy="914400"/>
          </a:xfrm>
          <a:prstGeom prst="rect">
            <a:avLst/>
          </a:prstGeom>
          <a:noFill/>
          <a:ln w="9525">
            <a:noFill/>
            <a:miter lim="800000"/>
            <a:headEnd/>
            <a:tailEnd/>
          </a:ln>
        </p:spPr>
        <p:txBody>
          <a:bodyPr anchor="ctr">
            <a:spAutoFit/>
          </a:bodyPr>
          <a:lstStyle/>
          <a:p>
            <a:r>
              <a:rPr lang="kk-KZ" sz="1400" b="1" u="sng">
                <a:solidFill>
                  <a:srgbClr val="000000"/>
                </a:solidFill>
                <a:latin typeface="Times New Roman" pitchFamily="18" charset="0"/>
                <a:ea typeface="Calibri" pitchFamily="34" charset="0"/>
                <a:cs typeface="Times New Roman" pitchFamily="18" charset="0"/>
              </a:rPr>
              <a:t>10.1-мысал:</a:t>
            </a:r>
            <a:endParaRPr lang="ru-RU" sz="1400">
              <a:ea typeface="Calibri" pitchFamily="34" charset="0"/>
              <a:cs typeface="Times New Roman" pitchFamily="18" charset="0"/>
            </a:endParaRPr>
          </a:p>
          <a:p>
            <a:pPr algn="ctr" eaLnBrk="0" hangingPunct="0"/>
            <a:r>
              <a:rPr lang="kk-KZ" sz="2000">
                <a:solidFill>
                  <a:srgbClr val="000000"/>
                </a:solidFill>
                <a:latin typeface="Times New Roman" pitchFamily="18" charset="0"/>
                <a:ea typeface="Calibri" pitchFamily="34" charset="0"/>
                <a:cs typeface="Times New Roman" pitchFamily="18" charset="0"/>
              </a:rPr>
              <a:t>Баланс активінің өтімділік дәрежесі және оның пассивінің мерзімінің шұғылдығы бойынша баптарының тобы</a:t>
            </a:r>
            <a:endParaRPr lang="kk-KZ" sz="2000"/>
          </a:p>
        </p:txBody>
      </p:sp>
      <p:pic>
        <p:nvPicPr>
          <p:cNvPr id="27650" name="Picture 2"/>
          <p:cNvPicPr>
            <a:picLocks noChangeAspect="1" noChangeArrowheads="1"/>
          </p:cNvPicPr>
          <p:nvPr/>
        </p:nvPicPr>
        <p:blipFill>
          <a:blip r:embed="rId2"/>
          <a:srcRect/>
          <a:stretch>
            <a:fillRect/>
          </a:stretch>
        </p:blipFill>
        <p:spPr bwMode="auto">
          <a:xfrm>
            <a:off x="755650" y="1603375"/>
            <a:ext cx="7429500" cy="4940300"/>
          </a:xfrm>
          <a:prstGeom prst="rect">
            <a:avLst/>
          </a:prstGeom>
          <a:noFill/>
          <a:ln w="9525">
            <a:noFill/>
            <a:miter lim="800000"/>
            <a:headEnd/>
            <a:tailEnd/>
          </a:ln>
        </p:spPr>
      </p:pic>
    </p:spTree>
  </p:cSld>
  <p:clrMapOvr>
    <a:masterClrMapping/>
  </p:clrMapOvr>
  <p:transition>
    <p:push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ChangeArrowheads="1"/>
          </p:cNvSpPr>
          <p:nvPr/>
        </p:nvSpPr>
        <p:spPr bwMode="auto">
          <a:xfrm>
            <a:off x="179388" y="638175"/>
            <a:ext cx="7861300" cy="396875"/>
          </a:xfrm>
          <a:prstGeom prst="rect">
            <a:avLst/>
          </a:prstGeom>
          <a:noFill/>
          <a:ln w="9525">
            <a:noFill/>
            <a:miter lim="800000"/>
            <a:headEnd/>
            <a:tailEnd/>
          </a:ln>
        </p:spPr>
        <p:txBody>
          <a:bodyPr anchor="ctr">
            <a:spAutoFit/>
          </a:bodyPr>
          <a:lstStyle/>
          <a:p>
            <a:pPr algn="just"/>
            <a:r>
              <a:rPr lang="kk-KZ" i="1">
                <a:solidFill>
                  <a:srgbClr val="FF0000"/>
                </a:solidFill>
                <a:latin typeface="Times New Roman" pitchFamily="18" charset="0"/>
                <a:ea typeface="Calibri" pitchFamily="34" charset="0"/>
                <a:cs typeface="Times New Roman" pitchFamily="18" charset="0"/>
              </a:rPr>
              <a:t>Ж</a:t>
            </a:r>
            <a:r>
              <a:rPr lang="kk-KZ" sz="2000" b="1" i="1">
                <a:solidFill>
                  <a:srgbClr val="FF0000"/>
                </a:solidFill>
                <a:latin typeface="Times New Roman" pitchFamily="18" charset="0"/>
                <a:ea typeface="Calibri" pitchFamily="34" charset="0"/>
                <a:cs typeface="Times New Roman" pitchFamily="18" charset="0"/>
              </a:rPr>
              <a:t>алпы баланс өтімділігі мына формуламен анықталады:</a:t>
            </a:r>
            <a:endParaRPr lang="kk-KZ" sz="2000" b="1" i="1">
              <a:solidFill>
                <a:srgbClr val="FF0000"/>
              </a:solidFill>
              <a:ea typeface="Calibri" pitchFamily="34" charset="0"/>
              <a:cs typeface="Times New Roman" pitchFamily="18" charset="0"/>
            </a:endParaRPr>
          </a:p>
        </p:txBody>
      </p:sp>
      <p:pic>
        <p:nvPicPr>
          <p:cNvPr id="28674" name="Picture 8"/>
          <p:cNvPicPr>
            <a:picLocks noChangeAspect="1" noChangeArrowheads="1"/>
          </p:cNvPicPr>
          <p:nvPr/>
        </p:nvPicPr>
        <p:blipFill>
          <a:blip r:embed="rId2"/>
          <a:srcRect/>
          <a:stretch>
            <a:fillRect/>
          </a:stretch>
        </p:blipFill>
        <p:spPr bwMode="auto">
          <a:xfrm>
            <a:off x="1643063" y="1143000"/>
            <a:ext cx="142875" cy="228600"/>
          </a:xfrm>
          <a:prstGeom prst="rect">
            <a:avLst/>
          </a:prstGeom>
          <a:noFill/>
          <a:ln w="9525">
            <a:noFill/>
            <a:miter lim="800000"/>
            <a:headEnd/>
            <a:tailEnd/>
          </a:ln>
        </p:spPr>
      </p:pic>
      <p:sp>
        <p:nvSpPr>
          <p:cNvPr id="28675" name="Rectangle 10"/>
          <p:cNvSpPr>
            <a:spLocks noChangeArrowheads="1"/>
          </p:cNvSpPr>
          <p:nvPr/>
        </p:nvSpPr>
        <p:spPr bwMode="auto">
          <a:xfrm>
            <a:off x="0" y="1192213"/>
            <a:ext cx="7572375" cy="307975"/>
          </a:xfrm>
          <a:prstGeom prst="rect">
            <a:avLst/>
          </a:prstGeom>
          <a:noFill/>
          <a:ln w="9525">
            <a:noFill/>
            <a:miter lim="800000"/>
            <a:headEnd/>
            <a:tailEnd/>
          </a:ln>
        </p:spPr>
        <p:txBody>
          <a:bodyPr anchor="ctr">
            <a:spAutoFit/>
          </a:bodyPr>
          <a:lstStyle/>
          <a:p>
            <a:pPr indent="228600" algn="ctr"/>
            <a:r>
              <a:rPr lang="ru-RU" sz="1400" b="1">
                <a:solidFill>
                  <a:srgbClr val="0070C0"/>
                </a:solidFill>
                <a:latin typeface="Times New Roman" pitchFamily="18" charset="0"/>
                <a:ea typeface="Calibri" pitchFamily="34" charset="0"/>
                <a:cs typeface="Times New Roman" pitchFamily="18" charset="0"/>
              </a:rPr>
              <a:t>К     = (А1+0,5А2+0,3А3)/(П1+0,5П2+0,3П3)</a:t>
            </a:r>
            <a:r>
              <a:rPr lang="kk-KZ" sz="1400" b="1">
                <a:solidFill>
                  <a:srgbClr val="0070C0"/>
                </a:solidFill>
                <a:latin typeface="Times New Roman" pitchFamily="18" charset="0"/>
                <a:ea typeface="Calibri" pitchFamily="34" charset="0"/>
                <a:cs typeface="Times New Roman" pitchFamily="18" charset="0"/>
              </a:rPr>
              <a:t>                      (10.1)</a:t>
            </a:r>
            <a:endParaRPr lang="kk-KZ" b="1">
              <a:solidFill>
                <a:srgbClr val="0070C0"/>
              </a:solidFill>
              <a:ea typeface="Calibri" pitchFamily="34" charset="0"/>
              <a:cs typeface="Times New Roman" pitchFamily="18" charset="0"/>
            </a:endParaRPr>
          </a:p>
        </p:txBody>
      </p:sp>
      <p:sp>
        <p:nvSpPr>
          <p:cNvPr id="36875" name="Rectangle 11"/>
          <p:cNvSpPr>
            <a:spLocks noChangeArrowheads="1"/>
          </p:cNvSpPr>
          <p:nvPr/>
        </p:nvSpPr>
        <p:spPr bwMode="auto">
          <a:xfrm>
            <a:off x="214313" y="1450975"/>
            <a:ext cx="8786812" cy="1920875"/>
          </a:xfrm>
          <a:prstGeom prst="rect">
            <a:avLst/>
          </a:prstGeom>
          <a:noFill/>
          <a:ln w="9525">
            <a:noFill/>
            <a:miter lim="800000"/>
            <a:headEnd/>
            <a:tailEnd/>
          </a:ln>
          <a:effectLst/>
        </p:spPr>
        <p:txBody>
          <a:bodyPr anchor="ctr">
            <a:spAutoFit/>
          </a:bodyPr>
          <a:lstStyle/>
          <a:p>
            <a:pPr indent="228600"/>
            <a:r>
              <a:rPr lang="ru-RU" sz="2000" i="1">
                <a:solidFill>
                  <a:srgbClr val="0070C0"/>
                </a:solidFill>
                <a:latin typeface="Times New Roman" pitchFamily="18" charset="0"/>
                <a:ea typeface="Calibri" pitchFamily="34" charset="0"/>
                <a:cs typeface="Times New Roman" pitchFamily="18" charset="0"/>
              </a:rPr>
              <a:t>Біздің </a:t>
            </a:r>
            <a:r>
              <a:rPr lang="kk-KZ" sz="2000" i="1">
                <a:solidFill>
                  <a:srgbClr val="0070C0"/>
                </a:solidFill>
                <a:latin typeface="Times New Roman" pitchFamily="18" charset="0"/>
                <a:ea typeface="Calibri" pitchFamily="34" charset="0"/>
                <a:cs typeface="Times New Roman" pitchFamily="18" charset="0"/>
              </a:rPr>
              <a:t>мысалымызда</a:t>
            </a:r>
            <a:r>
              <a:rPr lang="ru-RU" sz="2000" i="1">
                <a:solidFill>
                  <a:srgbClr val="0070C0"/>
                </a:solidFill>
                <a:latin typeface="Times New Roman" pitchFamily="18" charset="0"/>
                <a:ea typeface="Calibri" pitchFamily="34" charset="0"/>
                <a:cs typeface="Times New Roman" pitchFamily="18" charset="0"/>
              </a:rPr>
              <a:t> үшін оның мәні:</a:t>
            </a:r>
          </a:p>
          <a:p>
            <a:pPr indent="228600" eaLnBrk="0" hangingPunct="0"/>
            <a:r>
              <a:rPr lang="kk-KZ" sz="2000" i="1">
                <a:solidFill>
                  <a:srgbClr val="0070C0"/>
                </a:solidFill>
                <a:latin typeface="Times New Roman" pitchFamily="18" charset="0"/>
                <a:ea typeface="Calibri" pitchFamily="34" charset="0"/>
                <a:cs typeface="Times New Roman" pitchFamily="18" charset="0"/>
              </a:rPr>
              <a:t>жыл басында – 1,3; </a:t>
            </a:r>
            <a:endParaRPr lang="ru-RU" sz="2000" i="1">
              <a:solidFill>
                <a:srgbClr val="0070C0"/>
              </a:solidFill>
              <a:latin typeface="Times New Roman" pitchFamily="18" charset="0"/>
              <a:ea typeface="Calibri" pitchFamily="34" charset="0"/>
              <a:cs typeface="Times New Roman" pitchFamily="18" charset="0"/>
            </a:endParaRPr>
          </a:p>
          <a:p>
            <a:pPr indent="228600" eaLnBrk="0" hangingPunct="0"/>
            <a:r>
              <a:rPr lang="kk-KZ" sz="2000" i="1">
                <a:solidFill>
                  <a:srgbClr val="0070C0"/>
                </a:solidFill>
                <a:latin typeface="Times New Roman" pitchFamily="18" charset="0"/>
                <a:ea typeface="Calibri" pitchFamily="34" charset="0"/>
                <a:cs typeface="Times New Roman" pitchFamily="18" charset="0"/>
              </a:rPr>
              <a:t>жыл соңында – 1,07;</a:t>
            </a:r>
            <a:endParaRPr lang="ru-RU" sz="2000" i="1">
              <a:solidFill>
                <a:srgbClr val="0070C0"/>
              </a:solidFill>
              <a:latin typeface="Times New Roman" pitchFamily="18" charset="0"/>
              <a:ea typeface="Calibri" pitchFamily="34" charset="0"/>
              <a:cs typeface="Times New Roman" pitchFamily="18" charset="0"/>
            </a:endParaRPr>
          </a:p>
          <a:p>
            <a:pPr indent="228600" eaLnBrk="0" hangingPunct="0"/>
            <a:r>
              <a:rPr lang="kk-KZ" sz="2000" i="1">
                <a:solidFill>
                  <a:srgbClr val="0070C0"/>
                </a:solidFill>
                <a:latin typeface="Times New Roman" pitchFamily="18" charset="0"/>
                <a:ea typeface="Calibri" pitchFamily="34" charset="0"/>
                <a:cs typeface="Times New Roman" pitchFamily="18" charset="0"/>
              </a:rPr>
              <a:t>Бұл көрсеткіштің қолайлы мәні 0,9 болып табылады.</a:t>
            </a:r>
            <a:endParaRPr lang="ru-RU" sz="2000" i="1">
              <a:solidFill>
                <a:srgbClr val="0070C0"/>
              </a:solidFill>
              <a:latin typeface="Times New Roman" pitchFamily="18" charset="0"/>
              <a:ea typeface="Calibri" pitchFamily="34" charset="0"/>
              <a:cs typeface="Times New Roman" pitchFamily="18" charset="0"/>
            </a:endParaRPr>
          </a:p>
          <a:p>
            <a:pPr indent="228600" eaLnBrk="0" hangingPunct="0"/>
            <a:endParaRPr lang="kk-KZ" sz="2000">
              <a:solidFill>
                <a:srgbClr val="0070C0"/>
              </a:solidFill>
              <a:latin typeface="Times New Roman" pitchFamily="18" charset="0"/>
              <a:ea typeface="Calibri" pitchFamily="34" charset="0"/>
              <a:cs typeface="Times New Roman" pitchFamily="18" charset="0"/>
            </a:endParaRPr>
          </a:p>
          <a:p>
            <a:pPr indent="228600"/>
            <a:r>
              <a:rPr lang="kk-KZ" sz="2000">
                <a:solidFill>
                  <a:srgbClr val="0070C0"/>
                </a:solidFill>
                <a:latin typeface="Times New Roman" pitchFamily="18" charset="0"/>
                <a:ea typeface="Calibri" pitchFamily="34" charset="0"/>
                <a:cs typeface="Times New Roman" pitchFamily="18" charset="0"/>
              </a:rPr>
              <a:t>     </a:t>
            </a:r>
            <a:endParaRPr lang="kk-KZ" sz="2000">
              <a:solidFill>
                <a:srgbClr val="0070C0"/>
              </a:solidFill>
              <a:ea typeface="Calibri" pitchFamily="34" charset="0"/>
            </a:endParaRPr>
          </a:p>
        </p:txBody>
      </p:sp>
      <p:sp>
        <p:nvSpPr>
          <p:cNvPr id="8" name="Блок-схема: подготовка 7"/>
          <p:cNvSpPr/>
          <p:nvPr/>
        </p:nvSpPr>
        <p:spPr>
          <a:xfrm>
            <a:off x="87277" y="2824825"/>
            <a:ext cx="8797644" cy="3917677"/>
          </a:xfrm>
          <a:prstGeom prst="flowChartPreparation">
            <a:avLst/>
          </a:prstGeom>
        </p:spPr>
        <p:style>
          <a:lnRef idx="0">
            <a:schemeClr val="accent6"/>
          </a:lnRef>
          <a:fillRef idx="3">
            <a:schemeClr val="accent6"/>
          </a:fillRef>
          <a:effectRef idx="3">
            <a:schemeClr val="accent6"/>
          </a:effectRef>
          <a:fontRef idx="minor">
            <a:schemeClr val="lt1"/>
          </a:fontRef>
        </p:style>
        <p:txBody>
          <a:bodyPr anchor="ctr"/>
          <a:lstStyle/>
          <a:p>
            <a:pPr indent="228600" eaLnBrk="0" hangingPunct="0"/>
            <a:r>
              <a:rPr lang="kk-KZ" sz="1600">
                <a:solidFill>
                  <a:schemeClr val="bg1"/>
                </a:solidFill>
                <a:latin typeface="Times New Roman" pitchFamily="18" charset="0"/>
                <a:ea typeface="Calibri" pitchFamily="34" charset="0"/>
                <a:cs typeface="Times New Roman" pitchFamily="18" charset="0"/>
              </a:rPr>
              <a:t>Алайда бұл көрсеткіш кәсіпорынның қысқа мерзімді міндеттемелерін өтеу жөніндегі мүмкіндіктерін көрсете алмайды. Сондықтан, осы көрсеткішпен қатар, кәсіпорынның төлем қабілеттігін бағалау үшін, өтімді қаражаттардың жиынымен ажыратылатын, өтімділік көрсеткіштерінің бүтіндей жүйесі қолданылады.</a:t>
            </a:r>
            <a:endParaRPr lang="ru-RU" sz="1600">
              <a:solidFill>
                <a:schemeClr val="bg1"/>
              </a:solidFill>
              <a:latin typeface="Times New Roman" pitchFamily="18" charset="0"/>
              <a:ea typeface="Calibri" pitchFamily="34" charset="0"/>
              <a:cs typeface="Times New Roman" pitchFamily="18" charset="0"/>
            </a:endParaRPr>
          </a:p>
          <a:p>
            <a:pPr indent="228600" eaLnBrk="0" hangingPunct="0"/>
            <a:r>
              <a:rPr lang="kk-KZ" sz="1600">
                <a:solidFill>
                  <a:schemeClr val="bg1"/>
                </a:solidFill>
                <a:latin typeface="Times New Roman" pitchFamily="18" charset="0"/>
                <a:ea typeface="Calibri" pitchFamily="34" charset="0"/>
                <a:cs typeface="Times New Roman" pitchFamily="18" charset="0"/>
              </a:rPr>
              <a:t>Кәсіпорын жоғары немесе төмен дәрежеде өтімді болуы мүмкін, себебі ағымдағы активтердің құрамына әртекті төлем қаражаттары кіреді, бұлардың ішінде қысқа мерзімді міндеттемелерді жабуға арналған оңай өткізілетін де, қиын өткізілетін де қаражаттар болады. Қарастырылған жүйедегі маңыздылары болып үш көрсеткіш саналады: абсолюттік өтімділік коэффициенті, жабудың аралық коэффициенті және жабудың жалпы коэффициенті. Олар туралы төменде айтылады.</a:t>
            </a:r>
          </a:p>
        </p:txBody>
      </p:sp>
    </p:spTree>
  </p:cSld>
  <p:clrMapOvr>
    <a:masterClrMapping/>
  </p:clrMapOvr>
  <p:transition>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42918"/>
            <a:ext cx="8305800" cy="1785950"/>
          </a:xfrm>
        </p:spPr>
        <p:txBody>
          <a:bodyPr>
            <a:normAutofit fontScale="90000"/>
          </a:bodyPr>
          <a:lstStyle/>
          <a:p>
            <a:pPr fontAlgn="auto">
              <a:spcAft>
                <a:spcPts val="0"/>
              </a:spcAft>
              <a:defRPr/>
            </a:pPr>
            <a:r>
              <a:rPr lang="kk-KZ" sz="1800" dirty="0" smtClean="0">
                <a:solidFill>
                  <a:srgbClr val="0070C0"/>
                </a:solidFill>
                <a:latin typeface="Times New Roman" pitchFamily="18" charset="0"/>
                <a:ea typeface="Calibri" pitchFamily="34" charset="0"/>
                <a:cs typeface="Times New Roman" pitchFamily="18" charset="0"/>
              </a:rPr>
              <a:t>           </a:t>
            </a:r>
            <a:r>
              <a:rPr lang="kk-KZ" sz="2200" dirty="0" smtClean="0">
                <a:solidFill>
                  <a:schemeClr val="accent5">
                    <a:lumMod val="75000"/>
                  </a:schemeClr>
                </a:solidFill>
                <a:latin typeface="Times New Roman" pitchFamily="18" charset="0"/>
                <a:ea typeface="Calibri" pitchFamily="34" charset="0"/>
                <a:cs typeface="Times New Roman" pitchFamily="18" charset="0"/>
              </a:rPr>
              <a:t>Кәсіпорынның перспективті төлем қабілеттігін анықтау үшін кәсіпорын активіндегі ақша қаражатына айналдыра алатын жылдамдық және </a:t>
            </a:r>
            <a:r>
              <a:rPr lang="kk-KZ" sz="2200" dirty="0" smtClean="0">
                <a:solidFill>
                  <a:schemeClr val="accent5">
                    <a:lumMod val="75000"/>
                  </a:schemeClr>
                </a:solidFill>
                <a:latin typeface="Times New Roman" pitchFamily="18" charset="0"/>
                <a:cs typeface="Times New Roman" pitchFamily="18" charset="0"/>
              </a:rPr>
              <a:t>дайындықты сипаттайтын өтімділіктің статистикалық көрсеткіштері кеңінен қолданылады.</a:t>
            </a:r>
            <a:r>
              <a:rPr lang="kk-KZ" sz="1800" dirty="0" smtClean="0">
                <a:solidFill>
                  <a:srgbClr val="0070C0"/>
                </a:solidFill>
                <a:latin typeface="Times New Roman" pitchFamily="18" charset="0"/>
                <a:cs typeface="Times New Roman" pitchFamily="18" charset="0"/>
              </a:rPr>
              <a:t/>
            </a:r>
            <a:br>
              <a:rPr lang="kk-KZ" sz="1800" dirty="0" smtClean="0">
                <a:solidFill>
                  <a:srgbClr val="0070C0"/>
                </a:solidFill>
                <a:latin typeface="Times New Roman" pitchFamily="18" charset="0"/>
                <a:cs typeface="Times New Roman" pitchFamily="18" charset="0"/>
              </a:rPr>
            </a:br>
            <a:r>
              <a:rPr lang="kk-KZ" sz="1800" dirty="0" smtClean="0">
                <a:solidFill>
                  <a:schemeClr val="accent5">
                    <a:lumMod val="75000"/>
                  </a:schemeClr>
                </a:solidFill>
                <a:latin typeface="Times New Roman" pitchFamily="18" charset="0"/>
                <a:cs typeface="Times New Roman" pitchFamily="18" charset="0"/>
              </a:rPr>
              <a:t>       </a:t>
            </a:r>
            <a:r>
              <a:rPr lang="kk-KZ" sz="2200" i="1" dirty="0" smtClean="0">
                <a:solidFill>
                  <a:schemeClr val="accent5">
                    <a:lumMod val="75000"/>
                  </a:schemeClr>
                </a:solidFill>
                <a:latin typeface="Times New Roman" pitchFamily="18" charset="0"/>
                <a:cs typeface="Times New Roman" pitchFamily="18" charset="0"/>
              </a:rPr>
              <a:t>Үш көрсеткіш жиі қолданылады:</a:t>
            </a:r>
            <a:r>
              <a:rPr lang="kk-KZ" sz="1800" dirty="0" smtClean="0">
                <a:solidFill>
                  <a:srgbClr val="0070C0"/>
                </a:solidFill>
                <a:latin typeface="Times New Roman" pitchFamily="18" charset="0"/>
                <a:cs typeface="Times New Roman" pitchFamily="18" charset="0"/>
              </a:rPr>
              <a:t/>
            </a:r>
            <a:br>
              <a:rPr lang="kk-KZ" sz="1800" dirty="0" smtClean="0">
                <a:solidFill>
                  <a:srgbClr val="0070C0"/>
                </a:solidFill>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graphicFrame>
        <p:nvGraphicFramePr>
          <p:cNvPr id="3" name="Схема 2"/>
          <p:cNvGraphicFramePr/>
          <p:nvPr/>
        </p:nvGraphicFramePr>
        <p:xfrm>
          <a:off x="832900" y="2136962"/>
          <a:ext cx="7474253" cy="4542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sh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57188" y="714375"/>
            <a:ext cx="8572500" cy="1323975"/>
          </a:xfrm>
          <a:prstGeom prst="rect">
            <a:avLst/>
          </a:prstGeom>
          <a:noFill/>
          <a:ln w="9525">
            <a:noFill/>
            <a:miter lim="800000"/>
            <a:headEnd/>
            <a:tailEnd/>
          </a:ln>
        </p:spPr>
        <p:txBody>
          <a:bodyPr anchor="ctr">
            <a:spAutoFit/>
          </a:bodyPr>
          <a:lstStyle/>
          <a:p>
            <a:pPr indent="266700" algn="just"/>
            <a:r>
              <a:rPr lang="kk-KZ" sz="1600" b="1">
                <a:solidFill>
                  <a:srgbClr val="C00000"/>
                </a:solidFill>
                <a:latin typeface="Times New Roman" pitchFamily="18" charset="0"/>
                <a:ea typeface="Calibri" pitchFamily="34" charset="0"/>
                <a:cs typeface="Times New Roman" pitchFamily="18" charset="0"/>
              </a:rPr>
              <a:t>     Абсолютті өтімділік коэффициенті</a:t>
            </a:r>
            <a:r>
              <a:rPr lang="kk-KZ" sz="1600">
                <a:solidFill>
                  <a:srgbClr val="C00000"/>
                </a:solidFill>
                <a:latin typeface="Times New Roman" pitchFamily="18" charset="0"/>
                <a:ea typeface="Calibri" pitchFamily="34" charset="0"/>
                <a:cs typeface="Times New Roman" pitchFamily="18" charset="0"/>
              </a:rPr>
              <a:t> </a:t>
            </a:r>
            <a:r>
              <a:rPr lang="kk-KZ" sz="1600">
                <a:solidFill>
                  <a:srgbClr val="0070C0"/>
                </a:solidFill>
                <a:latin typeface="Times New Roman" pitchFamily="18" charset="0"/>
                <a:ea typeface="Calibri" pitchFamily="34" charset="0"/>
                <a:cs typeface="Times New Roman" pitchFamily="18" charset="0"/>
              </a:rPr>
              <a:t>ақша қаражаттары мен тез өткізілетін бағалы қағаздардың мерзімді және қысқа мерзімді міндеттемелерге қатынасы ретінде есептеледі.</a:t>
            </a:r>
            <a:endParaRPr lang="ru-RU" sz="1600">
              <a:solidFill>
                <a:srgbClr val="0070C0"/>
              </a:solidFill>
              <a:ea typeface="Calibri" pitchFamily="34" charset="0"/>
              <a:cs typeface="Times New Roman" pitchFamily="18" charset="0"/>
            </a:endParaRPr>
          </a:p>
          <a:p>
            <a:pPr indent="266700" algn="just" eaLnBrk="0" hangingPunct="0"/>
            <a:r>
              <a:rPr lang="kk-KZ" sz="1600">
                <a:solidFill>
                  <a:srgbClr val="0070C0"/>
                </a:solidFill>
                <a:latin typeface="Times New Roman" pitchFamily="18" charset="0"/>
                <a:ea typeface="Calibri" pitchFamily="34" charset="0"/>
                <a:cs typeface="Times New Roman" pitchFamily="18" charset="0"/>
              </a:rPr>
              <a:t>Ол баланс жасалған мерзімінде немесе жақын мезгілде ағымдағы қарыздардың қандай бөлігі өтелетінін көрсетеді.</a:t>
            </a:r>
            <a:endParaRPr lang="ru-RU" sz="1600">
              <a:solidFill>
                <a:srgbClr val="0070C0"/>
              </a:solidFill>
            </a:endParaRPr>
          </a:p>
          <a:p>
            <a:pPr indent="266700" algn="just" eaLnBrk="0" hangingPunct="0"/>
            <a:r>
              <a:rPr lang="kk-KZ" sz="1600">
                <a:solidFill>
                  <a:srgbClr val="0070C0"/>
                </a:solidFill>
                <a:latin typeface="Times New Roman" pitchFamily="18" charset="0"/>
                <a:cs typeface="Calibri" pitchFamily="34" charset="0"/>
              </a:rPr>
              <a:t>Осы көрсеткіштің  дұрыс шектеуі келесі түрде болады:</a:t>
            </a:r>
            <a:endParaRPr lang="kk-KZ" sz="1600">
              <a:solidFill>
                <a:srgbClr val="0070C0"/>
              </a:solidFill>
            </a:endParaRPr>
          </a:p>
        </p:txBody>
      </p:sp>
      <p:sp>
        <p:nvSpPr>
          <p:cNvPr id="30722" name="Прямоугольник 9"/>
          <p:cNvSpPr>
            <a:spLocks noChangeArrowheads="1"/>
          </p:cNvSpPr>
          <p:nvPr/>
        </p:nvSpPr>
        <p:spPr bwMode="auto">
          <a:xfrm>
            <a:off x="2571750" y="2000250"/>
            <a:ext cx="1714500" cy="338138"/>
          </a:xfrm>
          <a:prstGeom prst="rect">
            <a:avLst/>
          </a:prstGeom>
          <a:noFill/>
          <a:ln w="9525">
            <a:noFill/>
            <a:miter lim="800000"/>
            <a:headEnd/>
            <a:tailEnd/>
          </a:ln>
        </p:spPr>
        <p:txBody>
          <a:bodyPr>
            <a:spAutoFit/>
          </a:bodyPr>
          <a:lstStyle/>
          <a:p>
            <a:r>
              <a:rPr lang="kk-KZ" sz="1600" b="1">
                <a:solidFill>
                  <a:srgbClr val="C00000"/>
                </a:solidFill>
                <a:latin typeface="Times New Roman" pitchFamily="18" charset="0"/>
                <a:cs typeface="Times New Roman" pitchFamily="18" charset="0"/>
              </a:rPr>
              <a:t>Ка.ө     0,2    0,5 </a:t>
            </a:r>
            <a:endParaRPr lang="ru-RU" sz="1600">
              <a:solidFill>
                <a:srgbClr val="C00000"/>
              </a:solidFill>
              <a:latin typeface="Times New Roman" pitchFamily="18" charset="0"/>
              <a:cs typeface="Times New Roman" pitchFamily="18" charset="0"/>
            </a:endParaRPr>
          </a:p>
        </p:txBody>
      </p:sp>
      <p:pic>
        <p:nvPicPr>
          <p:cNvPr id="30723" name="Picture 7"/>
          <p:cNvPicPr>
            <a:picLocks noChangeAspect="1" noChangeArrowheads="1"/>
          </p:cNvPicPr>
          <p:nvPr/>
        </p:nvPicPr>
        <p:blipFill>
          <a:blip r:embed="rId2"/>
          <a:srcRect/>
          <a:stretch>
            <a:fillRect/>
          </a:stretch>
        </p:blipFill>
        <p:spPr bwMode="auto">
          <a:xfrm>
            <a:off x="3159125" y="2143125"/>
            <a:ext cx="127000" cy="157163"/>
          </a:xfrm>
          <a:prstGeom prst="rect">
            <a:avLst/>
          </a:prstGeom>
          <a:noFill/>
          <a:ln w="9525">
            <a:noFill/>
            <a:miter lim="800000"/>
            <a:headEnd/>
            <a:tailEnd/>
          </a:ln>
        </p:spPr>
      </p:pic>
      <p:pic>
        <p:nvPicPr>
          <p:cNvPr id="30724" name="Picture 8"/>
          <p:cNvPicPr>
            <a:picLocks noChangeAspect="1" noChangeArrowheads="1"/>
          </p:cNvPicPr>
          <p:nvPr/>
        </p:nvPicPr>
        <p:blipFill>
          <a:blip r:embed="rId3"/>
          <a:srcRect/>
          <a:stretch>
            <a:fillRect/>
          </a:stretch>
        </p:blipFill>
        <p:spPr bwMode="auto">
          <a:xfrm>
            <a:off x="3590925" y="2143125"/>
            <a:ext cx="123825" cy="123825"/>
          </a:xfrm>
          <a:prstGeom prst="rect">
            <a:avLst/>
          </a:prstGeom>
          <a:noFill/>
          <a:ln w="9525">
            <a:noFill/>
            <a:miter lim="800000"/>
            <a:headEnd/>
            <a:tailEnd/>
          </a:ln>
        </p:spPr>
      </p:pic>
      <p:sp>
        <p:nvSpPr>
          <p:cNvPr id="30725" name="Rectangle 10"/>
          <p:cNvSpPr>
            <a:spLocks noChangeArrowheads="1"/>
          </p:cNvSpPr>
          <p:nvPr/>
        </p:nvSpPr>
        <p:spPr bwMode="auto">
          <a:xfrm>
            <a:off x="0" y="581025"/>
            <a:ext cx="214313" cy="215900"/>
          </a:xfrm>
          <a:prstGeom prst="rect">
            <a:avLst/>
          </a:prstGeom>
          <a:noFill/>
          <a:ln w="9525">
            <a:noFill/>
            <a:miter lim="800000"/>
            <a:headEnd/>
            <a:tailEnd/>
          </a:ln>
        </p:spPr>
        <p:txBody>
          <a:bodyPr wrap="none" anchor="ctr">
            <a:spAutoFit/>
          </a:bodyPr>
          <a:lstStyle/>
          <a:p>
            <a:r>
              <a:rPr lang="ru-RU" sz="800">
                <a:solidFill>
                  <a:srgbClr val="C00000"/>
                </a:solidFill>
              </a:rPr>
              <a:t> </a:t>
            </a:r>
            <a:endParaRPr lang="ru-RU">
              <a:solidFill>
                <a:srgbClr val="C00000"/>
              </a:solidFill>
            </a:endParaRPr>
          </a:p>
        </p:txBody>
      </p:sp>
      <p:sp>
        <p:nvSpPr>
          <p:cNvPr id="30726" name="Rectangle 11"/>
          <p:cNvSpPr>
            <a:spLocks noChangeArrowheads="1"/>
          </p:cNvSpPr>
          <p:nvPr/>
        </p:nvSpPr>
        <p:spPr bwMode="auto">
          <a:xfrm>
            <a:off x="500063" y="2357438"/>
            <a:ext cx="8501062" cy="3140075"/>
          </a:xfrm>
          <a:prstGeom prst="rect">
            <a:avLst/>
          </a:prstGeom>
          <a:noFill/>
          <a:ln w="9525">
            <a:noFill/>
            <a:miter lim="800000"/>
            <a:headEnd/>
            <a:tailEnd/>
          </a:ln>
        </p:spPr>
        <p:txBody>
          <a:bodyPr anchor="ctr">
            <a:spAutoFit/>
          </a:bodyPr>
          <a:lstStyle/>
          <a:p>
            <a:pPr indent="355600" algn="just"/>
            <a:r>
              <a:rPr lang="kk-KZ" sz="1400" i="1">
                <a:solidFill>
                  <a:srgbClr val="C00000"/>
                </a:solidFill>
                <a:latin typeface="Times New Roman" pitchFamily="18" charset="0"/>
                <a:ea typeface="Calibri" pitchFamily="34" charset="0"/>
                <a:cs typeface="Times New Roman" pitchFamily="18" charset="0"/>
              </a:rPr>
              <a:t>Бұл – ағымдағы міндеттемелердің қандай бөлігі жедел өтелуі керек екендігін көрсететін төлем қабілеттілігінің қатаң белгісі.</a:t>
            </a:r>
            <a:endParaRPr lang="ru-RU" sz="1400" i="1">
              <a:solidFill>
                <a:srgbClr val="C00000"/>
              </a:solidFill>
              <a:ea typeface="Calibri" pitchFamily="34" charset="0"/>
              <a:cs typeface="Times New Roman" pitchFamily="18" charset="0"/>
            </a:endParaRPr>
          </a:p>
          <a:p>
            <a:pPr indent="355600" algn="just" eaLnBrk="0" hangingPunct="0"/>
            <a:r>
              <a:rPr lang="kk-KZ" sz="1400" i="1">
                <a:solidFill>
                  <a:srgbClr val="C00000"/>
                </a:solidFill>
                <a:latin typeface="Times New Roman" pitchFamily="18" charset="0"/>
                <a:ea typeface="Calibri" pitchFamily="34" charset="0"/>
                <a:cs typeface="Times New Roman" pitchFamily="18" charset="0"/>
              </a:rPr>
              <a:t>Біздің мысалымызда үшін оның мәні:</a:t>
            </a:r>
            <a:endParaRPr lang="ru-RU" sz="1400" i="1">
              <a:solidFill>
                <a:srgbClr val="C00000"/>
              </a:solidFill>
            </a:endParaRPr>
          </a:p>
          <a:p>
            <a:pPr indent="355600" algn="just" eaLnBrk="0" hangingPunct="0"/>
            <a:r>
              <a:rPr lang="kk-KZ" sz="1400" i="1">
                <a:solidFill>
                  <a:srgbClr val="C00000"/>
                </a:solidFill>
                <a:latin typeface="Times New Roman" pitchFamily="18" charset="0"/>
                <a:cs typeface="Calibri" pitchFamily="34" charset="0"/>
              </a:rPr>
              <a:t>жыл басында – 0,02; </a:t>
            </a:r>
            <a:endParaRPr lang="ru-RU" sz="1400" i="1">
              <a:solidFill>
                <a:srgbClr val="C00000"/>
              </a:solidFill>
            </a:endParaRPr>
          </a:p>
          <a:p>
            <a:pPr indent="355600" algn="just" eaLnBrk="0" hangingPunct="0"/>
            <a:r>
              <a:rPr lang="kk-KZ" sz="1400" i="1">
                <a:solidFill>
                  <a:srgbClr val="C00000"/>
                </a:solidFill>
                <a:latin typeface="Times New Roman" pitchFamily="18" charset="0"/>
                <a:cs typeface="Calibri" pitchFamily="34" charset="0"/>
              </a:rPr>
              <a:t>жыл соңында – 0,1;</a:t>
            </a:r>
            <a:endParaRPr lang="ru-RU" sz="1400" i="1">
              <a:solidFill>
                <a:srgbClr val="C00000"/>
              </a:solidFill>
              <a:cs typeface="Calibri" pitchFamily="34" charset="0"/>
            </a:endParaRPr>
          </a:p>
          <a:p>
            <a:pPr indent="355600" algn="just" eaLnBrk="0" hangingPunct="0"/>
            <a:r>
              <a:rPr lang="kk-KZ" sz="1600" b="1">
                <a:solidFill>
                  <a:srgbClr val="C00000"/>
                </a:solidFill>
                <a:latin typeface="Times New Roman" pitchFamily="18" charset="0"/>
                <a:cs typeface="Calibri" pitchFamily="34" charset="0"/>
              </a:rPr>
              <a:t>Аралық өтеу коэффициентін</a:t>
            </a:r>
            <a:r>
              <a:rPr lang="kk-KZ" sz="1600">
                <a:solidFill>
                  <a:srgbClr val="C00000"/>
                </a:solidFill>
                <a:latin typeface="Times New Roman" pitchFamily="18" charset="0"/>
                <a:cs typeface="Calibri" pitchFamily="34" charset="0"/>
              </a:rPr>
              <a:t> </a:t>
            </a:r>
            <a:r>
              <a:rPr lang="kk-KZ" sz="1600">
                <a:solidFill>
                  <a:srgbClr val="0070C0"/>
                </a:solidFill>
                <a:latin typeface="Times New Roman" pitchFamily="18" charset="0"/>
                <a:cs typeface="Calibri" pitchFamily="34" charset="0"/>
              </a:rPr>
              <a:t>есептеу үшін (немесе оның басқа аталуы: қауіпті өтім коэффициенті, өтімділіктің дәл коэффициенті) ақша қаражатының құрамына алдыңғы көрсеткіштің алымына  дебиторлық борыш және басқа да активтер қосылады. Ол кәсіпорынның дебиторлармен өз уақытында есеп жүргізу жағдайында болжамданған төлемдік мүмкіндігін көрсетеді, яғни ағымдағы міндеттемелердің қандай бөлігі тек ақша қаражаты есебінен емес, сонымен қатар өткізілген өнімдер, орындалған жұмыстар немесе көрсетілген қызметтер бойынша түсімдер есебінен өтелетінін сипаттайды.</a:t>
            </a:r>
            <a:endParaRPr lang="ru-RU" sz="1600">
              <a:solidFill>
                <a:srgbClr val="0070C0"/>
              </a:solidFill>
            </a:endParaRPr>
          </a:p>
          <a:p>
            <a:pPr indent="355600" algn="just" eaLnBrk="0" hangingPunct="0"/>
            <a:r>
              <a:rPr lang="kk-KZ" sz="1600">
                <a:solidFill>
                  <a:srgbClr val="0070C0"/>
                </a:solidFill>
                <a:latin typeface="Times New Roman" pitchFamily="18" charset="0"/>
                <a:cs typeface="Calibri" pitchFamily="34" charset="0"/>
              </a:rPr>
              <a:t>Аралық өтеу коэффициентінің қалыпты төменгі шегін бағалау былайша өрнектеледі:</a:t>
            </a:r>
            <a:endParaRPr lang="kk-KZ" sz="1600">
              <a:solidFill>
                <a:srgbClr val="0070C0"/>
              </a:solidFill>
            </a:endParaRPr>
          </a:p>
        </p:txBody>
      </p:sp>
      <p:sp>
        <p:nvSpPr>
          <p:cNvPr id="30727" name="Прямоугольник 15"/>
          <p:cNvSpPr>
            <a:spLocks noChangeArrowheads="1"/>
          </p:cNvSpPr>
          <p:nvPr/>
        </p:nvSpPr>
        <p:spPr bwMode="auto">
          <a:xfrm>
            <a:off x="2786063" y="5357813"/>
            <a:ext cx="1203325" cy="369887"/>
          </a:xfrm>
          <a:prstGeom prst="rect">
            <a:avLst/>
          </a:prstGeom>
          <a:noFill/>
          <a:ln w="9525">
            <a:noFill/>
            <a:miter lim="800000"/>
            <a:headEnd/>
            <a:tailEnd/>
          </a:ln>
        </p:spPr>
        <p:txBody>
          <a:bodyPr wrap="none">
            <a:spAutoFit/>
          </a:bodyPr>
          <a:lstStyle/>
          <a:p>
            <a:r>
              <a:rPr lang="kk-KZ" b="1">
                <a:solidFill>
                  <a:srgbClr val="C00000"/>
                </a:solidFill>
                <a:latin typeface="Constantia" pitchFamily="18" charset="0"/>
              </a:rPr>
              <a:t>Кар.ө     1 </a:t>
            </a:r>
            <a:endParaRPr lang="ru-RU">
              <a:solidFill>
                <a:srgbClr val="C00000"/>
              </a:solidFill>
              <a:latin typeface="Constantia" pitchFamily="18" charset="0"/>
            </a:endParaRPr>
          </a:p>
        </p:txBody>
      </p:sp>
      <p:pic>
        <p:nvPicPr>
          <p:cNvPr id="30728" name="Picture 12"/>
          <p:cNvPicPr>
            <a:picLocks noChangeAspect="1" noChangeArrowheads="1"/>
          </p:cNvPicPr>
          <p:nvPr/>
        </p:nvPicPr>
        <p:blipFill>
          <a:blip r:embed="rId4"/>
          <a:srcRect/>
          <a:stretch>
            <a:fillRect/>
          </a:stretch>
        </p:blipFill>
        <p:spPr bwMode="auto">
          <a:xfrm>
            <a:off x="3571875" y="5500688"/>
            <a:ext cx="127000" cy="157162"/>
          </a:xfrm>
          <a:prstGeom prst="rect">
            <a:avLst/>
          </a:prstGeom>
          <a:noFill/>
          <a:ln w="9525">
            <a:noFill/>
            <a:miter lim="800000"/>
            <a:headEnd/>
            <a:tailEnd/>
          </a:ln>
        </p:spPr>
      </p:pic>
      <p:sp>
        <p:nvSpPr>
          <p:cNvPr id="30729" name="Rectangle 13"/>
          <p:cNvSpPr>
            <a:spLocks noChangeArrowheads="1"/>
          </p:cNvSpPr>
          <p:nvPr/>
        </p:nvSpPr>
        <p:spPr bwMode="auto">
          <a:xfrm>
            <a:off x="714375" y="5715000"/>
            <a:ext cx="8143875" cy="738188"/>
          </a:xfrm>
          <a:prstGeom prst="rect">
            <a:avLst/>
          </a:prstGeom>
          <a:noFill/>
          <a:ln w="9525">
            <a:noFill/>
            <a:miter lim="800000"/>
            <a:headEnd/>
            <a:tailEnd/>
          </a:ln>
        </p:spPr>
        <p:txBody>
          <a:bodyPr anchor="ctr">
            <a:spAutoFit/>
          </a:bodyPr>
          <a:lstStyle/>
          <a:p>
            <a:pPr indent="266700" algn="just"/>
            <a:r>
              <a:rPr lang="kk-KZ" sz="1400" i="1">
                <a:solidFill>
                  <a:srgbClr val="C00000"/>
                </a:solidFill>
                <a:latin typeface="Times New Roman" pitchFamily="18" charset="0"/>
                <a:ea typeface="Calibri" pitchFamily="34" charset="0"/>
                <a:cs typeface="Times New Roman" pitchFamily="18" charset="0"/>
              </a:rPr>
              <a:t>Біздің мысалымызда үшін оның мәні:</a:t>
            </a:r>
            <a:endParaRPr lang="ru-RU" sz="800" i="1">
              <a:solidFill>
                <a:srgbClr val="C00000"/>
              </a:solidFill>
              <a:ea typeface="Calibri" pitchFamily="34" charset="0"/>
              <a:cs typeface="Times New Roman" pitchFamily="18" charset="0"/>
            </a:endParaRPr>
          </a:p>
          <a:p>
            <a:pPr indent="266700" algn="just" eaLnBrk="0" hangingPunct="0"/>
            <a:r>
              <a:rPr lang="kk-KZ" sz="1400" i="1">
                <a:solidFill>
                  <a:srgbClr val="C00000"/>
                </a:solidFill>
                <a:latin typeface="Times New Roman" pitchFamily="18" charset="0"/>
                <a:ea typeface="Calibri" pitchFamily="34" charset="0"/>
                <a:cs typeface="Times New Roman" pitchFamily="18" charset="0"/>
              </a:rPr>
              <a:t>жыл басында – 1,5; </a:t>
            </a:r>
            <a:endParaRPr lang="ru-RU" sz="800" i="1">
              <a:solidFill>
                <a:srgbClr val="C00000"/>
              </a:solidFill>
            </a:endParaRPr>
          </a:p>
          <a:p>
            <a:pPr indent="266700" algn="just" eaLnBrk="0" hangingPunct="0"/>
            <a:r>
              <a:rPr lang="kk-KZ" sz="1400" i="1">
                <a:solidFill>
                  <a:srgbClr val="C00000"/>
                </a:solidFill>
                <a:latin typeface="Times New Roman" pitchFamily="18" charset="0"/>
                <a:cs typeface="Calibri" pitchFamily="34" charset="0"/>
              </a:rPr>
              <a:t>жыл соңында – 0,98;</a:t>
            </a:r>
            <a:endParaRPr lang="kk-KZ" i="1">
              <a:solidFill>
                <a:srgbClr val="C00000"/>
              </a:solidFill>
            </a:endParaRPr>
          </a:p>
        </p:txBody>
      </p:sp>
    </p:spTree>
  </p:cSld>
  <p:clrMapOvr>
    <a:masterClrMapping/>
  </p:clrMapOvr>
  <p:transition>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14313" y="714375"/>
            <a:ext cx="8715375" cy="2800350"/>
          </a:xfrm>
          <a:prstGeom prst="rect">
            <a:avLst/>
          </a:prstGeom>
          <a:noFill/>
          <a:ln w="9525">
            <a:noFill/>
            <a:miter lim="800000"/>
            <a:headEnd/>
            <a:tailEnd/>
          </a:ln>
        </p:spPr>
        <p:txBody>
          <a:bodyPr anchor="ctr">
            <a:spAutoFit/>
          </a:bodyPr>
          <a:lstStyle/>
          <a:p>
            <a:pPr indent="355600" algn="just"/>
            <a:r>
              <a:rPr lang="kk-KZ" sz="1600" b="1">
                <a:solidFill>
                  <a:srgbClr val="C00000"/>
                </a:solidFill>
                <a:latin typeface="Times New Roman" pitchFamily="18" charset="0"/>
                <a:ea typeface="Calibri" pitchFamily="34" charset="0"/>
                <a:cs typeface="Times New Roman" pitchFamily="18" charset="0"/>
              </a:rPr>
              <a:t>Ағымдағы өтімділік коэффициенті</a:t>
            </a:r>
            <a:r>
              <a:rPr lang="kk-KZ" sz="1600">
                <a:solidFill>
                  <a:srgbClr val="C00000"/>
                </a:solidFill>
                <a:latin typeface="Times New Roman" pitchFamily="18" charset="0"/>
                <a:ea typeface="Calibri" pitchFamily="34" charset="0"/>
                <a:cs typeface="Times New Roman" pitchFamily="18" charset="0"/>
              </a:rPr>
              <a:t> </a:t>
            </a:r>
            <a:r>
              <a:rPr lang="kk-KZ" sz="1600">
                <a:solidFill>
                  <a:srgbClr val="0070C0"/>
                </a:solidFill>
                <a:latin typeface="Times New Roman" pitchFamily="18" charset="0"/>
                <a:ea typeface="Calibri" pitchFamily="34" charset="0"/>
                <a:cs typeface="Times New Roman" pitchFamily="18" charset="0"/>
              </a:rPr>
              <a:t>(жалпы өтеу коэффициенті) барлық ағымдағы активтердің жедел және қысқа мерзімді міндеттемелердің көлеміне қатынасын көрсетеді. Ол ағымдағы активтер мен міндеттемелердің қандай есесін өтейтінін белгілеуге мүмкіндік береді жіне дебиторлармен өз уақытында есеп айырысу және дайын өнімді тиімді өткізу жағдайларында ғана емес, соны-мен бірге материалды айналым құралдарының басқа элементтері қажет болған кезде сату жағдайында бағаланатын кәсіпорынның төлемдік мүмкіндіктерін көрсетеді.</a:t>
            </a:r>
            <a:endParaRPr lang="ru-RU" sz="1600">
              <a:solidFill>
                <a:srgbClr val="0070C0"/>
              </a:solidFill>
              <a:ea typeface="Calibri" pitchFamily="34" charset="0"/>
              <a:cs typeface="Times New Roman" pitchFamily="18" charset="0"/>
            </a:endParaRPr>
          </a:p>
          <a:p>
            <a:pPr indent="355600" algn="just" eaLnBrk="0" hangingPunct="0"/>
            <a:r>
              <a:rPr lang="kk-KZ" sz="1600">
                <a:solidFill>
                  <a:srgbClr val="0070C0"/>
                </a:solidFill>
                <a:latin typeface="Times New Roman" pitchFamily="18" charset="0"/>
                <a:ea typeface="Calibri" pitchFamily="34" charset="0"/>
                <a:cs typeface="Times New Roman" pitchFamily="18" charset="0"/>
              </a:rPr>
              <a:t>Жалпы өтеу коэффициенті өтімді құралдар жедел және қысқа мерзімді міндеттемелердің сомасын өтейтінін белгілеуге мүмкіндік береді және сонымен баланс құрылымының тұрақтылық дәрежесін ғана емес, кәсіпорынның өзінің қысқа мерзімді қарыздары бойынша тез есептесе алу қабілеттілігін дәлелдейді.</a:t>
            </a:r>
            <a:endParaRPr lang="ru-RU" sz="1600">
              <a:solidFill>
                <a:srgbClr val="0070C0"/>
              </a:solidFill>
            </a:endParaRPr>
          </a:p>
          <a:p>
            <a:pPr indent="355600" algn="just" eaLnBrk="0" hangingPunct="0"/>
            <a:r>
              <a:rPr lang="kk-KZ" sz="1600">
                <a:solidFill>
                  <a:srgbClr val="0070C0"/>
                </a:solidFill>
                <a:latin typeface="Times New Roman" pitchFamily="18" charset="0"/>
                <a:cs typeface="Calibri" pitchFamily="34" charset="0"/>
              </a:rPr>
              <a:t>Берілген көрсеткіш үшін мына шектеу қалыпты мән болып табылады:</a:t>
            </a:r>
            <a:endParaRPr lang="kk-KZ" sz="1600">
              <a:solidFill>
                <a:srgbClr val="0070C0"/>
              </a:solidFill>
            </a:endParaRPr>
          </a:p>
        </p:txBody>
      </p:sp>
      <p:sp>
        <p:nvSpPr>
          <p:cNvPr id="31746" name="Прямоугольник 4"/>
          <p:cNvSpPr>
            <a:spLocks noChangeArrowheads="1"/>
          </p:cNvSpPr>
          <p:nvPr/>
        </p:nvSpPr>
        <p:spPr bwMode="auto">
          <a:xfrm>
            <a:off x="3000375" y="3487738"/>
            <a:ext cx="1201738" cy="369887"/>
          </a:xfrm>
          <a:prstGeom prst="rect">
            <a:avLst/>
          </a:prstGeom>
          <a:noFill/>
          <a:ln w="9525">
            <a:noFill/>
            <a:miter lim="800000"/>
            <a:headEnd/>
            <a:tailEnd/>
          </a:ln>
        </p:spPr>
        <p:txBody>
          <a:bodyPr wrap="none">
            <a:spAutoFit/>
          </a:bodyPr>
          <a:lstStyle/>
          <a:p>
            <a:r>
              <a:rPr lang="kk-KZ" b="1">
                <a:solidFill>
                  <a:srgbClr val="C00000"/>
                </a:solidFill>
                <a:latin typeface="Constantia" pitchFamily="18" charset="0"/>
              </a:rPr>
              <a:t>Кағ.ө    </a:t>
            </a:r>
            <a:r>
              <a:rPr lang="kk-KZ" b="1">
                <a:solidFill>
                  <a:srgbClr val="C00000"/>
                </a:solidFill>
                <a:latin typeface="Times New Roman" pitchFamily="18" charset="0"/>
                <a:cs typeface="Times New Roman" pitchFamily="18" charset="0"/>
              </a:rPr>
              <a:t> 2 </a:t>
            </a:r>
            <a:endParaRPr lang="ru-RU">
              <a:solidFill>
                <a:srgbClr val="C00000"/>
              </a:solidFill>
              <a:latin typeface="Times New Roman" pitchFamily="18" charset="0"/>
              <a:cs typeface="Times New Roman" pitchFamily="18" charset="0"/>
            </a:endParaRPr>
          </a:p>
        </p:txBody>
      </p:sp>
      <p:pic>
        <p:nvPicPr>
          <p:cNvPr id="31747" name="Picture 2"/>
          <p:cNvPicPr>
            <a:picLocks noChangeAspect="1" noChangeArrowheads="1"/>
          </p:cNvPicPr>
          <p:nvPr/>
        </p:nvPicPr>
        <p:blipFill>
          <a:blip r:embed="rId2"/>
          <a:srcRect/>
          <a:stretch>
            <a:fillRect/>
          </a:stretch>
        </p:blipFill>
        <p:spPr bwMode="auto">
          <a:xfrm>
            <a:off x="3714750" y="3629025"/>
            <a:ext cx="127000" cy="157163"/>
          </a:xfrm>
          <a:prstGeom prst="rect">
            <a:avLst/>
          </a:prstGeom>
          <a:noFill/>
          <a:ln w="9525">
            <a:noFill/>
            <a:miter lim="800000"/>
            <a:headEnd/>
            <a:tailEnd/>
          </a:ln>
        </p:spPr>
      </p:pic>
      <p:sp>
        <p:nvSpPr>
          <p:cNvPr id="38915" name="Rectangle 3"/>
          <p:cNvSpPr>
            <a:spLocks noChangeArrowheads="1"/>
          </p:cNvSpPr>
          <p:nvPr/>
        </p:nvSpPr>
        <p:spPr bwMode="auto">
          <a:xfrm>
            <a:off x="285750" y="4000500"/>
            <a:ext cx="8501063" cy="2133600"/>
          </a:xfrm>
          <a:prstGeom prst="rect">
            <a:avLst/>
          </a:prstGeom>
          <a:noFill/>
          <a:ln w="9525">
            <a:noFill/>
            <a:miter lim="800000"/>
            <a:headEnd/>
            <a:tailEnd/>
          </a:ln>
          <a:effectLst/>
        </p:spPr>
        <p:txBody>
          <a:bodyPr anchor="ctr">
            <a:spAutoFit/>
          </a:bodyPr>
          <a:lstStyle/>
          <a:p>
            <a:r>
              <a:rPr lang="kk-KZ" sz="1600" i="1">
                <a:solidFill>
                  <a:srgbClr val="C00000"/>
                </a:solidFill>
                <a:latin typeface="Times New Roman" pitchFamily="18" charset="0"/>
                <a:ea typeface="Calibri" pitchFamily="34" charset="0"/>
                <a:cs typeface="Times New Roman" pitchFamily="18" charset="0"/>
              </a:rPr>
              <a:t>Біздің мысалымызда үшін оның мәні:</a:t>
            </a:r>
            <a:endParaRPr lang="ru-RU" sz="1600" i="1">
              <a:solidFill>
                <a:srgbClr val="C00000"/>
              </a:solidFill>
              <a:ea typeface="Calibri" pitchFamily="34" charset="0"/>
              <a:cs typeface="Times New Roman" pitchFamily="18" charset="0"/>
            </a:endParaRPr>
          </a:p>
          <a:p>
            <a:pPr eaLnBrk="0" hangingPunct="0"/>
            <a:r>
              <a:rPr lang="kk-KZ" sz="1600" i="1">
                <a:solidFill>
                  <a:srgbClr val="C00000"/>
                </a:solidFill>
                <a:latin typeface="Times New Roman" pitchFamily="18" charset="0"/>
                <a:ea typeface="Calibri" pitchFamily="34" charset="0"/>
                <a:cs typeface="Times New Roman" pitchFamily="18" charset="0"/>
              </a:rPr>
              <a:t>жыл басында – 2,6; </a:t>
            </a:r>
            <a:endParaRPr lang="ru-RU" sz="1600" i="1">
              <a:solidFill>
                <a:srgbClr val="C00000"/>
              </a:solidFill>
            </a:endParaRPr>
          </a:p>
          <a:p>
            <a:pPr eaLnBrk="0" hangingPunct="0"/>
            <a:r>
              <a:rPr lang="kk-KZ" sz="1600" i="1">
                <a:solidFill>
                  <a:srgbClr val="C00000"/>
                </a:solidFill>
                <a:latin typeface="Times New Roman" pitchFamily="18" charset="0"/>
                <a:cs typeface="Calibri" pitchFamily="34" charset="0"/>
              </a:rPr>
              <a:t>жыл соңында – 2,2;</a:t>
            </a:r>
            <a:endParaRPr lang="ru-RU" sz="1600" i="1">
              <a:solidFill>
                <a:srgbClr val="C00000"/>
              </a:solidFill>
            </a:endParaRPr>
          </a:p>
          <a:p>
            <a:pPr eaLnBrk="0" hangingPunct="0"/>
            <a:r>
              <a:rPr lang="kk-KZ" sz="1600">
                <a:solidFill>
                  <a:srgbClr val="F88631"/>
                </a:solidFill>
                <a:latin typeface="Times New Roman" pitchFamily="18" charset="0"/>
                <a:cs typeface="Calibri" pitchFamily="34" charset="0"/>
              </a:rPr>
              <a:t>    </a:t>
            </a:r>
            <a:r>
              <a:rPr lang="kk-KZ" sz="1600">
                <a:solidFill>
                  <a:srgbClr val="0070C0"/>
                </a:solidFill>
                <a:latin typeface="Times New Roman" pitchFamily="18" charset="0"/>
                <a:cs typeface="Calibri" pitchFamily="34" charset="0"/>
              </a:rPr>
              <a:t>Берілген шектеу кәсіпорынның өтімді құралдарға тиімді қажеттілік деңгейі ағымдағы міндеттемелерден  2 есе асуы қажет екендігін көрсетеді.    </a:t>
            </a:r>
            <a:endParaRPr lang="ru-RU" sz="1600">
              <a:solidFill>
                <a:srgbClr val="0070C0"/>
              </a:solidFill>
            </a:endParaRPr>
          </a:p>
          <a:p>
            <a:pPr eaLnBrk="0" hangingPunct="0"/>
            <a:r>
              <a:rPr lang="kk-KZ" sz="1600">
                <a:solidFill>
                  <a:srgbClr val="0070C0"/>
                </a:solidFill>
                <a:latin typeface="Times New Roman" pitchFamily="18" charset="0"/>
                <a:cs typeface="Calibri" pitchFamily="34" charset="0"/>
              </a:rPr>
              <a:t>Жалпы алғанда соңғы екі өтімділік коэффициенттерінің шамалары талап етілген шектеуге жауап бергенімен, жыл соңында олардың мәндері азайып отыр. Сондықтан алдағы уақытта бұл құбылыстың қайталанбасы үшін, оның себептерін анықтаған жөн. </a:t>
            </a:r>
            <a:endParaRPr lang="ru-RU" sz="1600">
              <a:solidFill>
                <a:srgbClr val="0070C0"/>
              </a:solidFill>
            </a:endParaRPr>
          </a:p>
        </p:txBody>
      </p:sp>
    </p:spTree>
  </p:cSld>
  <p:clrMapOvr>
    <a:masterClrMapping/>
  </p:clrMapOvr>
  <p:transition>
    <p:blind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214313" y="3429000"/>
            <a:ext cx="8715375" cy="3016250"/>
          </a:xfrm>
          <a:prstGeom prst="rect">
            <a:avLst/>
          </a:prstGeom>
          <a:noFill/>
          <a:ln w="9525">
            <a:noFill/>
            <a:miter lim="800000"/>
            <a:headEnd/>
            <a:tailEnd/>
          </a:ln>
        </p:spPr>
        <p:txBody>
          <a:bodyPr anchor="ctr">
            <a:spAutoFit/>
          </a:bodyPr>
          <a:lstStyle/>
          <a:p>
            <a:pPr indent="355600" algn="ctr"/>
            <a:r>
              <a:rPr lang="kk-KZ" sz="2000" b="1">
                <a:solidFill>
                  <a:srgbClr val="6600FF"/>
                </a:solidFill>
                <a:latin typeface="Times New Roman" pitchFamily="18" charset="0"/>
                <a:ea typeface="TimesNewRoman,Bold"/>
                <a:cs typeface="Times New Roman" pitchFamily="18" charset="0"/>
              </a:rPr>
              <a:t>Кәсіпорынның қаржылық тұрақтылығын талдау</a:t>
            </a:r>
          </a:p>
          <a:p>
            <a:pPr indent="355600" algn="ctr"/>
            <a:endParaRPr lang="ru-RU" sz="800">
              <a:solidFill>
                <a:srgbClr val="C00000"/>
              </a:solidFill>
              <a:ea typeface="TimesNewRoman,Bold"/>
              <a:cs typeface="Times New Roman" pitchFamily="18" charset="0"/>
            </a:endParaRPr>
          </a:p>
          <a:p>
            <a:pPr indent="355600" algn="just" eaLnBrk="0" hangingPunct="0"/>
            <a:r>
              <a:rPr lang="kk-KZ" b="1" i="1">
                <a:solidFill>
                  <a:srgbClr val="6600FF"/>
                </a:solidFill>
                <a:latin typeface="Times New Roman" pitchFamily="18" charset="0"/>
                <a:ea typeface="Calibri" pitchFamily="34" charset="0"/>
                <a:cs typeface="Times New Roman" pitchFamily="18" charset="0"/>
              </a:rPr>
              <a:t>Кәсіпорынның қаржылық тұрақтылығы </a:t>
            </a:r>
            <a:r>
              <a:rPr lang="kk-KZ" b="1" i="1">
                <a:solidFill>
                  <a:srgbClr val="00B050"/>
                </a:solidFill>
                <a:latin typeface="Times New Roman" pitchFamily="18" charset="0"/>
                <a:ea typeface="Calibri" pitchFamily="34" charset="0"/>
                <a:cs typeface="Times New Roman" pitchFamily="18" charset="0"/>
              </a:rPr>
              <a:t>–</a:t>
            </a:r>
            <a:r>
              <a:rPr lang="kk-KZ">
                <a:solidFill>
                  <a:srgbClr val="00B050"/>
                </a:solidFill>
                <a:latin typeface="Times New Roman" pitchFamily="18" charset="0"/>
                <a:ea typeface="Calibri" pitchFamily="34" charset="0"/>
                <a:cs typeface="Times New Roman" pitchFamily="18" charset="0"/>
              </a:rPr>
              <a:t> бұл тәуекелділіктің мүмкін болатын деңгейінде төлем қабілеттілігі мен несие қабілеттілігін сақтай отырып, табысты өсіру негізінде қаржыны тарату мен пайдалану арқылы кәсіпорынның дамуын көрсететін қаржы ресурсының жағдайы. Талдау жүргізушінің келесі әрекеті баланс активінің құрылу көздерін талдау болады. Бұл кезде кәсіпорын мүлкінің келіп түсуі, оны сатып алу және оны құрылуы да, кәсіпорынның өзінің де, қарызға алынған капиталдың да есебінен жүргізілуі мүмкін екендігін есте сақтау керек. Ал меншікті капитал мен қарызға алынған капиталдың арасындағы қатынас оның қаржылық тұрақтылығын көрсетеді.</a:t>
            </a:r>
            <a:endParaRPr lang="ru-RU">
              <a:solidFill>
                <a:srgbClr val="00B050"/>
              </a:solidFill>
            </a:endParaRPr>
          </a:p>
        </p:txBody>
      </p:sp>
      <p:pic>
        <p:nvPicPr>
          <p:cNvPr id="33794" name="Рисунок 2" descr="i.jpg"/>
          <p:cNvPicPr>
            <a:picLocks noChangeAspect="1"/>
          </p:cNvPicPr>
          <p:nvPr/>
        </p:nvPicPr>
        <p:blipFill>
          <a:blip r:embed="rId2"/>
          <a:srcRect/>
          <a:stretch>
            <a:fillRect/>
          </a:stretch>
        </p:blipFill>
        <p:spPr bwMode="auto">
          <a:xfrm>
            <a:off x="2500313" y="785813"/>
            <a:ext cx="3786187" cy="2357437"/>
          </a:xfrm>
          <a:prstGeom prst="rect">
            <a:avLst/>
          </a:prstGeom>
          <a:noFill/>
          <a:ln w="9525">
            <a:noFill/>
            <a:miter lim="800000"/>
            <a:headEnd/>
            <a:tailEnd/>
          </a:ln>
        </p:spPr>
      </p:pic>
    </p:spTree>
  </p:cSld>
  <p:clrMapOvr>
    <a:masterClrMapping/>
  </p:clrMapOvr>
  <p:transition>
    <p:check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6"/>
          <p:cNvSpPr>
            <a:spLocks noChangeArrowheads="1"/>
          </p:cNvSpPr>
          <p:nvPr/>
        </p:nvSpPr>
        <p:spPr bwMode="auto">
          <a:xfrm>
            <a:off x="142875" y="928688"/>
            <a:ext cx="8715375" cy="1538287"/>
          </a:xfrm>
          <a:prstGeom prst="rect">
            <a:avLst/>
          </a:prstGeom>
          <a:noFill/>
          <a:ln w="9525">
            <a:noFill/>
            <a:miter lim="800000"/>
            <a:headEnd/>
            <a:tailEnd/>
          </a:ln>
        </p:spPr>
        <p:txBody>
          <a:bodyPr anchor="ctr">
            <a:spAutoFit/>
          </a:bodyPr>
          <a:lstStyle/>
          <a:p>
            <a:pPr eaLnBrk="0" hangingPunct="0"/>
            <a:r>
              <a:rPr lang="kk-KZ" sz="1400">
                <a:solidFill>
                  <a:srgbClr val="C00000"/>
                </a:solidFill>
                <a:latin typeface="Times New Roman" pitchFamily="18" charset="0"/>
                <a:ea typeface="Calibri" pitchFamily="34" charset="0"/>
                <a:cs typeface="Times New Roman" pitchFamily="18" charset="0"/>
              </a:rPr>
              <a:t>   </a:t>
            </a:r>
            <a:r>
              <a:rPr lang="kk-KZ" sz="1600">
                <a:solidFill>
                  <a:srgbClr val="0070C0"/>
                </a:solidFill>
                <a:latin typeface="Times New Roman" pitchFamily="18" charset="0"/>
                <a:ea typeface="Calibri" pitchFamily="34" charset="0"/>
                <a:cs typeface="Times New Roman" pitchFamily="18" charset="0"/>
              </a:rPr>
              <a:t>Кәсіпорынның тәуелсіздік (дербестік) дәрежесін сипаттайтын ең бір маңызды көрсеткіштердің бірі қаржылық тұрақтылық коэффициенті</a:t>
            </a:r>
            <a:r>
              <a:rPr lang="ru-RU" sz="1600">
                <a:solidFill>
                  <a:srgbClr val="0070C0"/>
                </a:solidFill>
                <a:latin typeface="Times New Roman" pitchFamily="18" charset="0"/>
                <a:ea typeface="Calibri" pitchFamily="34" charset="0"/>
                <a:cs typeface="Times New Roman" pitchFamily="18" charset="0"/>
              </a:rPr>
              <a:t>  (       ) </a:t>
            </a:r>
            <a:r>
              <a:rPr lang="kk-KZ" sz="1600">
                <a:solidFill>
                  <a:srgbClr val="0070C0"/>
                </a:solidFill>
                <a:latin typeface="Times New Roman" pitchFamily="18" charset="0"/>
                <a:ea typeface="Calibri" pitchFamily="34" charset="0"/>
                <a:cs typeface="Times New Roman" pitchFamily="18" charset="0"/>
              </a:rPr>
              <a:t>болып табылады немесе оны басқаша инвестицияларды жабу коэффициенті деп атайды. Ол меншікті және ұзақ мерзімді қарыз капиталының жалпы (авансталған) капиталдағы үлесін сипаттайды және мына формуламен анықталады:</a:t>
            </a:r>
            <a:endParaRPr lang="ru-RU" sz="1600">
              <a:solidFill>
                <a:srgbClr val="0070C0"/>
              </a:solidFill>
              <a:latin typeface="Times New Roman" pitchFamily="18" charset="0"/>
              <a:ea typeface="Calibri" pitchFamily="34" charset="0"/>
              <a:cs typeface="Times New Roman" pitchFamily="18" charset="0"/>
            </a:endParaRPr>
          </a:p>
          <a:p>
            <a:pPr eaLnBrk="0" hangingPunct="0"/>
            <a:endParaRPr lang="ru-RU" sz="1400">
              <a:solidFill>
                <a:srgbClr val="C00000"/>
              </a:solidFill>
              <a:latin typeface="Times New Roman" pitchFamily="18" charset="0"/>
              <a:ea typeface="Calibri" pitchFamily="34" charset="0"/>
              <a:cs typeface="Times New Roman" pitchFamily="18" charset="0"/>
            </a:endParaRPr>
          </a:p>
        </p:txBody>
      </p:sp>
      <p:pic>
        <p:nvPicPr>
          <p:cNvPr id="38914" name="Picture 7"/>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073525" y="1247775"/>
            <a:ext cx="284163" cy="252413"/>
          </a:xfrm>
          <a:prstGeom prst="rect">
            <a:avLst/>
          </a:prstGeom>
          <a:noFill/>
          <a:ln w="9525">
            <a:noFill/>
            <a:miter lim="800000"/>
            <a:headEnd/>
            <a:tailEnd/>
          </a:ln>
        </p:spPr>
      </p:pic>
      <p:sp>
        <p:nvSpPr>
          <p:cNvPr id="38915" name="Прямоугольник 11"/>
          <p:cNvSpPr>
            <a:spLocks noChangeArrowheads="1"/>
          </p:cNvSpPr>
          <p:nvPr/>
        </p:nvSpPr>
        <p:spPr bwMode="auto">
          <a:xfrm>
            <a:off x="6819900" y="2643188"/>
            <a:ext cx="681038" cy="338137"/>
          </a:xfrm>
          <a:prstGeom prst="rect">
            <a:avLst/>
          </a:prstGeom>
          <a:noFill/>
          <a:ln w="9525">
            <a:noFill/>
            <a:miter lim="800000"/>
            <a:headEnd/>
            <a:tailEnd/>
          </a:ln>
        </p:spPr>
        <p:txBody>
          <a:bodyPr wrap="none">
            <a:spAutoFit/>
          </a:bodyPr>
          <a:lstStyle/>
          <a:p>
            <a:r>
              <a:rPr lang="kk-KZ" sz="1600">
                <a:solidFill>
                  <a:srgbClr val="0070C0"/>
                </a:solidFill>
                <a:latin typeface="Times New Roman" pitchFamily="18" charset="0"/>
                <a:cs typeface="Times New Roman" pitchFamily="18" charset="0"/>
              </a:rPr>
              <a:t>(10.5)</a:t>
            </a:r>
            <a:endParaRPr lang="ru-RU" sz="1600">
              <a:solidFill>
                <a:srgbClr val="0070C0"/>
              </a:solidFill>
              <a:latin typeface="Times New Roman" pitchFamily="18" charset="0"/>
              <a:cs typeface="Times New Roman" pitchFamily="18" charset="0"/>
            </a:endParaRPr>
          </a:p>
        </p:txBody>
      </p:sp>
      <p:sp>
        <p:nvSpPr>
          <p:cNvPr id="38916" name="Rectangle 9"/>
          <p:cNvSpPr>
            <a:spLocks noChangeArrowheads="1"/>
          </p:cNvSpPr>
          <p:nvPr/>
        </p:nvSpPr>
        <p:spPr bwMode="auto">
          <a:xfrm>
            <a:off x="250825" y="4005263"/>
            <a:ext cx="8572500" cy="2225675"/>
          </a:xfrm>
          <a:prstGeom prst="rect">
            <a:avLst/>
          </a:prstGeom>
          <a:noFill/>
          <a:ln w="9525">
            <a:noFill/>
            <a:miter lim="800000"/>
            <a:headEnd/>
            <a:tailEnd/>
          </a:ln>
        </p:spPr>
        <p:txBody>
          <a:bodyPr anchor="ctr">
            <a:spAutoFit/>
          </a:bodyPr>
          <a:lstStyle/>
          <a:p>
            <a:r>
              <a:rPr lang="kk-KZ" sz="2000">
                <a:solidFill>
                  <a:srgbClr val="0070C0"/>
                </a:solidFill>
                <a:latin typeface="Times New Roman" pitchFamily="18" charset="0"/>
                <a:ea typeface="Calibri" pitchFamily="34" charset="0"/>
                <a:cs typeface="Times New Roman" pitchFamily="18" charset="0"/>
              </a:rPr>
              <a:t>Бұл дербестік коэффициентімен салыстырғанда анағұрлым жұмсақ көрсеткіш. Батыс тәжірибесінде бұл коэффициенттің қалыпты мәні 0,9-ға тең болуы керек ал оның 0,75-тен төмендеуі қауіпті. Біздің мысалымызда бұл көрсеткіштің мәні ұзақ мерзімді міндеттемелердің жоқтығына байланысты тәуелсіздік коэффициентінің мәніне тең.:                                                                                     </a:t>
            </a:r>
            <a:endParaRPr lang="ru-RU" sz="2000">
              <a:solidFill>
                <a:srgbClr val="0070C0"/>
              </a:solidFill>
              <a:ea typeface="Calibri" pitchFamily="34" charset="0"/>
              <a:cs typeface="Times New Roman" pitchFamily="18" charset="0"/>
            </a:endParaRPr>
          </a:p>
          <a:p>
            <a:pPr eaLnBrk="0" hangingPunct="0"/>
            <a:r>
              <a:rPr lang="kk-KZ" sz="2000">
                <a:solidFill>
                  <a:srgbClr val="0070C0"/>
                </a:solidFill>
                <a:latin typeface="Times New Roman" pitchFamily="18" charset="0"/>
                <a:ea typeface="Calibri" pitchFamily="34" charset="0"/>
                <a:cs typeface="Times New Roman" pitchFamily="18" charset="0"/>
              </a:rPr>
              <a:t>жыл басында - 0,814 ((300475+0):369250);                                                                     </a:t>
            </a:r>
          </a:p>
          <a:p>
            <a:pPr eaLnBrk="0" hangingPunct="0"/>
            <a:r>
              <a:rPr lang="kk-KZ" sz="2000">
                <a:solidFill>
                  <a:srgbClr val="0070C0"/>
                </a:solidFill>
                <a:latin typeface="Times New Roman" pitchFamily="18" charset="0"/>
                <a:ea typeface="Calibri" pitchFamily="34" charset="0"/>
                <a:cs typeface="Times New Roman" pitchFamily="18" charset="0"/>
              </a:rPr>
              <a:t>жыл аяғында - 0,832 ((299410+0):359765).                                                                                              </a:t>
            </a:r>
            <a:endParaRPr lang="kk-KZ" sz="2000">
              <a:solidFill>
                <a:srgbClr val="0070C0"/>
              </a:solidFill>
            </a:endParaRPr>
          </a:p>
        </p:txBody>
      </p:sp>
      <p:sp>
        <p:nvSpPr>
          <p:cNvPr id="9" name="Скругленный прямоугольник 8"/>
          <p:cNvSpPr/>
          <p:nvPr/>
        </p:nvSpPr>
        <p:spPr>
          <a:xfrm>
            <a:off x="1428728" y="2285992"/>
            <a:ext cx="4929222" cy="1285884"/>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endParaRPr lang="ru-RU"/>
          </a:p>
        </p:txBody>
      </p:sp>
      <p:pic>
        <p:nvPicPr>
          <p:cNvPr id="38920" name="Picture 8"/>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619250" y="2643188"/>
            <a:ext cx="4524375" cy="642937"/>
          </a:xfrm>
          <a:prstGeom prst="rect">
            <a:avLst/>
          </a:prstGeom>
          <a:noFill/>
          <a:ln w="9525">
            <a:noFill/>
            <a:miter lim="800000"/>
            <a:headEnd/>
            <a:tailEnd/>
          </a:ln>
        </p:spPr>
      </p:pic>
    </p:spTree>
  </p:cSld>
  <p:clrMapOvr>
    <a:masterClrMapping/>
  </p:clrMapOvr>
  <p:transition>
    <p:wheel spokes="2"/>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63" y="785813"/>
            <a:ext cx="8229600" cy="1366837"/>
          </a:xfrm>
        </p:spPr>
        <p:txBody>
          <a:bodyPr>
            <a:normAutofit/>
          </a:bodyPr>
          <a:lstStyle/>
          <a:p>
            <a:r>
              <a:rPr lang="kk-KZ" sz="1800" b="1" smtClean="0">
                <a:solidFill>
                  <a:srgbClr val="0070C0"/>
                </a:solidFill>
                <a:latin typeface="Times New Roman" pitchFamily="18" charset="0"/>
                <a:ea typeface="Calibri" pitchFamily="34" charset="0"/>
                <a:cs typeface="Times New Roman" pitchFamily="18" charset="0"/>
              </a:rPr>
              <a:t>   </a:t>
            </a:r>
            <a:r>
              <a:rPr lang="kk-KZ" sz="2400" b="1" smtClean="0">
                <a:solidFill>
                  <a:srgbClr val="0070C0"/>
                </a:solidFill>
                <a:latin typeface="Times New Roman" pitchFamily="18" charset="0"/>
                <a:ea typeface="Calibri" pitchFamily="34" charset="0"/>
                <a:cs typeface="Times New Roman" pitchFamily="18" charset="0"/>
              </a:rPr>
              <a:t>Сонымен қорыта келе, кәсіпорынның қаржылық тұрақтылығына әсер ететін мынадай ішкі факторларды атап көрсетуге болады:</a:t>
            </a:r>
            <a:r>
              <a:rPr lang="kk-KZ" sz="1800" b="1" smtClean="0">
                <a:solidFill>
                  <a:srgbClr val="0070C0"/>
                </a:solidFill>
                <a:latin typeface="Times New Roman" pitchFamily="18" charset="0"/>
                <a:ea typeface="Calibri" pitchFamily="34" charset="0"/>
                <a:cs typeface="Times New Roman" pitchFamily="18" charset="0"/>
              </a:rPr>
              <a:t>                                                                                                                                     </a:t>
            </a:r>
            <a:r>
              <a:rPr lang="ru-RU" sz="2500" smtClean="0">
                <a:solidFill>
                  <a:srgbClr val="0070C0"/>
                </a:solidFill>
                <a:latin typeface="Arial" charset="0"/>
                <a:ea typeface="Calibri" pitchFamily="34" charset="0"/>
                <a:cs typeface="Times New Roman" pitchFamily="18" charset="0"/>
              </a:rPr>
              <a:t/>
            </a:r>
            <a:br>
              <a:rPr lang="ru-RU" sz="2500" smtClean="0">
                <a:solidFill>
                  <a:srgbClr val="0070C0"/>
                </a:solidFill>
                <a:latin typeface="Arial" charset="0"/>
                <a:ea typeface="Calibri" pitchFamily="34" charset="0"/>
                <a:cs typeface="Times New Roman" pitchFamily="18" charset="0"/>
              </a:rPr>
            </a:br>
            <a:endParaRPr lang="ru-RU" sz="4500" smtClean="0">
              <a:ea typeface="Calibri" pitchFamily="34" charset="0"/>
              <a:cs typeface="Times New Roman" pitchFamily="18" charset="0"/>
            </a:endParaRPr>
          </a:p>
        </p:txBody>
      </p:sp>
      <p:graphicFrame>
        <p:nvGraphicFramePr>
          <p:cNvPr id="6" name="Содержимое 5"/>
          <p:cNvGraphicFramePr>
            <a:graphicFrameLocks noGrp="1"/>
          </p:cNvGraphicFramePr>
          <p:nvPr>
            <p:ph idx="1"/>
          </p:nvPr>
        </p:nvGraphicFramePr>
        <p:xfrm>
          <a:off x="428596" y="1643050"/>
          <a:ext cx="8229600" cy="50006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задержка 3"/>
          <p:cNvSpPr/>
          <p:nvPr/>
        </p:nvSpPr>
        <p:spPr>
          <a:xfrm>
            <a:off x="427238" y="302855"/>
            <a:ext cx="8642922" cy="6059847"/>
          </a:xfrm>
          <a:prstGeom prst="flowChartDelay">
            <a:avLst/>
          </a:prstGeom>
        </p:spPr>
        <p:style>
          <a:lnRef idx="1">
            <a:schemeClr val="accent2"/>
          </a:lnRef>
          <a:fillRef idx="3">
            <a:schemeClr val="accent2"/>
          </a:fillRef>
          <a:effectRef idx="2">
            <a:schemeClr val="accent2"/>
          </a:effectRef>
          <a:fontRef idx="minor">
            <a:schemeClr val="lt1"/>
          </a:fontRef>
        </p:style>
        <p:txBody>
          <a:bodyPr anchor="ctr"/>
          <a:lstStyle/>
          <a:p>
            <a:pPr indent="355600" algn="just" eaLnBrk="0" hangingPunct="0"/>
            <a:r>
              <a:rPr lang="kk-KZ" sz="1600">
                <a:solidFill>
                  <a:srgbClr val="35436A"/>
                </a:solidFill>
                <a:latin typeface="Times New Roman" pitchFamily="18" charset="0"/>
                <a:cs typeface="Calibri" pitchFamily="34" charset="0"/>
              </a:rPr>
              <a:t>. </a:t>
            </a:r>
            <a:endParaRPr lang="ru-RU" sz="1600">
              <a:solidFill>
                <a:srgbClr val="35436A"/>
              </a:solidFill>
              <a:latin typeface="Arial" charset="0"/>
              <a:cs typeface="Arial" charset="0"/>
            </a:endParaRPr>
          </a:p>
          <a:p>
            <a:pPr indent="355600" algn="ctr"/>
            <a:r>
              <a:rPr lang="kk-KZ" sz="1600" b="1">
                <a:solidFill>
                  <a:srgbClr val="35436A"/>
                </a:solidFill>
                <a:latin typeface="Times New Roman" pitchFamily="18" charset="0"/>
                <a:ea typeface="TimesNewRoman,Bold"/>
                <a:cs typeface="Times New Roman" pitchFamily="18" charset="0"/>
              </a:rPr>
              <a:t>Іскерлік белсенділікті талдау</a:t>
            </a:r>
            <a:endParaRPr lang="ru-RU" sz="1600">
              <a:solidFill>
                <a:srgbClr val="35436A"/>
              </a:solidFill>
              <a:latin typeface="Arial" charset="0"/>
              <a:ea typeface="TimesNewRoman,Bold"/>
              <a:cs typeface="TimesNewRoman,Bold"/>
            </a:endParaRPr>
          </a:p>
          <a:p>
            <a:pPr indent="355600" algn="just" eaLnBrk="0" hangingPunct="0"/>
            <a:r>
              <a:rPr lang="kk-KZ">
                <a:solidFill>
                  <a:srgbClr val="35436A"/>
                </a:solidFill>
                <a:latin typeface="Times New Roman" pitchFamily="18" charset="0"/>
                <a:cs typeface="Calibri" pitchFamily="34" charset="0"/>
              </a:rPr>
              <a:t>Кәсіпорынның іскерлік белсенділігі мен қызметінің тиімділігін бағалау және талдау қаржылық талдаудың қорытынды кезеңі болып табылады.</a:t>
            </a:r>
            <a:endParaRPr lang="ru-RU">
              <a:solidFill>
                <a:srgbClr val="35436A"/>
              </a:solidFill>
              <a:latin typeface="Arial" charset="0"/>
              <a:cs typeface="Arial" charset="0"/>
            </a:endParaRPr>
          </a:p>
          <a:p>
            <a:pPr indent="355600" algn="just" eaLnBrk="0" hangingPunct="0"/>
            <a:r>
              <a:rPr lang="kk-KZ">
                <a:solidFill>
                  <a:srgbClr val="35436A"/>
                </a:solidFill>
                <a:latin typeface="Times New Roman" pitchFamily="18" charset="0"/>
                <a:cs typeface="Calibri" pitchFamily="34" charset="0"/>
              </a:rPr>
              <a:t>Кәсіпорынның іскерлік белсенділігі қаржылық жағдайында ең алдымен оның қаражат айналымының жылдамдығымен көрінеді. Іскерлік белсенділікті талдау, кәсіпорынның өз қаражатын қаншалықты тиімді пайдаланғанын анықтауға мүмкіндік беретін, әртүрлі қаржылық айналымдылық коэффициенттердің деңгейі мен қозғалысын зерттейді.</a:t>
            </a:r>
            <a:endParaRPr lang="ru-RU">
              <a:solidFill>
                <a:srgbClr val="35436A"/>
              </a:solidFill>
              <a:latin typeface="Arial" charset="0"/>
              <a:cs typeface="Arial" charset="0"/>
            </a:endParaRPr>
          </a:p>
          <a:p>
            <a:pPr indent="355600" algn="just" eaLnBrk="0" hangingPunct="0"/>
            <a:r>
              <a:rPr lang="kk-KZ">
                <a:solidFill>
                  <a:srgbClr val="35436A"/>
                </a:solidFill>
                <a:latin typeface="Times New Roman" pitchFamily="18" charset="0"/>
                <a:cs typeface="Calibri" pitchFamily="34" charset="0"/>
              </a:rPr>
              <a:t>Кәсіпорынның қаржылық жағдайы активтерге салынған қаражаттың қаншалықты тез нақты ақшаға айналуына тікелей тәуелді болады.</a:t>
            </a:r>
            <a:endParaRPr lang="ru-RU">
              <a:solidFill>
                <a:srgbClr val="35436A"/>
              </a:solidFill>
              <a:latin typeface="Arial" charset="0"/>
              <a:cs typeface="Arial" charset="0"/>
            </a:endParaRPr>
          </a:p>
          <a:p>
            <a:pPr indent="355600" algn="just" eaLnBrk="0" hangingPunct="0"/>
            <a:r>
              <a:rPr lang="kk-KZ">
                <a:solidFill>
                  <a:srgbClr val="35436A"/>
                </a:solidFill>
                <a:latin typeface="Times New Roman" pitchFamily="18" charset="0"/>
                <a:cs typeface="Calibri" pitchFamily="34" charset="0"/>
              </a:rPr>
              <a:t>Жоғарыда айтып өткендей, кейбір актив түрлері әртүрлі айналым жылдамдығына, яғни олардың ақша қалпына көшу жылдамдығына ие болады. Қаражаттың айналымда болуының ұзақтығы ішкі және сыртқы сипаттағы бірқатар әр бағыттағы себептердің жиынтық әсерімен анықталады. Бірінші қатарға кәсіпорынның әрекет өрісін, салалығын, ауқымын және тағы да басқаларын жатқызуға болады. Елдегі экономикалық жағдаймен оған байланысты шаруашылықты жүргізу шарттары да кәсіпорынның активтерінің айналымдылығына да әсер етпейді</a:t>
            </a:r>
            <a:endParaRPr lang="ru-RU">
              <a:solidFill>
                <a:srgbClr val="35436A"/>
              </a:solidFill>
              <a:latin typeface="Times New Roman" pitchFamily="18" charset="0"/>
              <a:cs typeface="Calibri" pitchFamily="34" charset="0"/>
            </a:endParaRPr>
          </a:p>
        </p:txBody>
      </p:sp>
    </p:spTree>
  </p:cSld>
  <p:clrMapOvr>
    <a:masterClrMapping/>
  </p:clrMapOvr>
  <p:transition>
    <p:check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Прямоугольник 1"/>
          <p:cNvSpPr>
            <a:spLocks noChangeArrowheads="1"/>
          </p:cNvSpPr>
          <p:nvPr/>
        </p:nvSpPr>
        <p:spPr bwMode="auto">
          <a:xfrm>
            <a:off x="323850" y="476250"/>
            <a:ext cx="8177213" cy="822325"/>
          </a:xfrm>
          <a:prstGeom prst="rect">
            <a:avLst/>
          </a:prstGeom>
          <a:noFill/>
          <a:ln w="9525">
            <a:noFill/>
            <a:miter lim="800000"/>
            <a:headEnd/>
            <a:tailEnd/>
          </a:ln>
        </p:spPr>
        <p:txBody>
          <a:bodyPr>
            <a:spAutoFit/>
          </a:bodyPr>
          <a:lstStyle/>
          <a:p>
            <a:pPr indent="355600" algn="just" eaLnBrk="0" hangingPunct="0"/>
            <a:r>
              <a:rPr lang="kk-KZ" sz="2400" b="1" i="1">
                <a:solidFill>
                  <a:srgbClr val="0070C0"/>
                </a:solidFill>
                <a:latin typeface="Times New Roman" pitchFamily="18" charset="0"/>
                <a:ea typeface="Calibri" pitchFamily="34" charset="0"/>
                <a:cs typeface="Times New Roman" pitchFamily="18" charset="0"/>
              </a:rPr>
              <a:t>Кәсіпорынның іскерлік белсенділігінің көрсеткіштеріне мына коэффициенттер жатады:</a:t>
            </a:r>
            <a:endParaRPr lang="ru-RU" sz="2400" b="1" i="1">
              <a:solidFill>
                <a:srgbClr val="0070C0"/>
              </a:solidFill>
              <a:latin typeface="Constantia" pitchFamily="18" charset="0"/>
              <a:ea typeface="Calibri" pitchFamily="34" charset="0"/>
              <a:cs typeface="Times New Roman" pitchFamily="18" charset="0"/>
            </a:endParaRPr>
          </a:p>
        </p:txBody>
      </p:sp>
      <p:sp>
        <p:nvSpPr>
          <p:cNvPr id="41986" name="Прямоугольник 2"/>
          <p:cNvSpPr>
            <a:spLocks noChangeArrowheads="1"/>
          </p:cNvSpPr>
          <p:nvPr/>
        </p:nvSpPr>
        <p:spPr bwMode="auto">
          <a:xfrm>
            <a:off x="179388" y="1636713"/>
            <a:ext cx="8393112" cy="1190625"/>
          </a:xfrm>
          <a:prstGeom prst="rect">
            <a:avLst/>
          </a:prstGeom>
          <a:noFill/>
          <a:ln w="9525">
            <a:noFill/>
            <a:miter lim="800000"/>
            <a:headEnd/>
            <a:tailEnd/>
          </a:ln>
        </p:spPr>
        <p:txBody>
          <a:bodyPr>
            <a:spAutoFit/>
          </a:bodyPr>
          <a:lstStyle/>
          <a:p>
            <a:r>
              <a:rPr lang="kk-KZ" b="1">
                <a:solidFill>
                  <a:srgbClr val="C00000"/>
                </a:solidFill>
                <a:latin typeface="Times New Roman" pitchFamily="18" charset="0"/>
                <a:cs typeface="Times New Roman" pitchFamily="18" charset="0"/>
              </a:rPr>
              <a:t>1. Капиталдың жалпы айналымдылық коэффициенті (        ) </a:t>
            </a:r>
            <a:r>
              <a:rPr lang="kk-KZ">
                <a:solidFill>
                  <a:srgbClr val="C00000"/>
                </a:solidFill>
                <a:latin typeface="Times New Roman" pitchFamily="18" charset="0"/>
                <a:cs typeface="Times New Roman" pitchFamily="18" charset="0"/>
              </a:rPr>
              <a:t>Ол жылына қанша рет айналу мен өндірудің толық циклі болатындығын және активтердің әрбір ақша бірлігі сатылған өнімнің қанша ақша бірлігін әкелгенін көрсетеді. Бұл көрсеткіш мына формула бойынша анықталады:</a:t>
            </a:r>
            <a:endParaRPr lang="ru-RU">
              <a:solidFill>
                <a:srgbClr val="C00000"/>
              </a:solidFill>
              <a:latin typeface="Times New Roman" pitchFamily="18" charset="0"/>
              <a:cs typeface="Times New Roman" pitchFamily="18" charset="0"/>
            </a:endParaRPr>
          </a:p>
        </p:txBody>
      </p:sp>
      <p:pic>
        <p:nvPicPr>
          <p:cNvPr id="41987"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643563" y="1700213"/>
            <a:ext cx="346075" cy="300037"/>
          </a:xfrm>
          <a:prstGeom prst="rect">
            <a:avLst/>
          </a:prstGeom>
          <a:noFill/>
          <a:ln w="9525">
            <a:noFill/>
            <a:miter lim="800000"/>
            <a:headEnd/>
            <a:tailEnd/>
          </a:ln>
        </p:spPr>
      </p:pic>
      <p:sp>
        <p:nvSpPr>
          <p:cNvPr id="41988" name="Прямоугольник 7"/>
          <p:cNvSpPr>
            <a:spLocks noChangeArrowheads="1"/>
          </p:cNvSpPr>
          <p:nvPr/>
        </p:nvSpPr>
        <p:spPr bwMode="auto">
          <a:xfrm>
            <a:off x="6267450" y="3192463"/>
            <a:ext cx="661988" cy="307975"/>
          </a:xfrm>
          <a:prstGeom prst="rect">
            <a:avLst/>
          </a:prstGeom>
          <a:noFill/>
          <a:ln w="9525">
            <a:noFill/>
            <a:miter lim="800000"/>
            <a:headEnd/>
            <a:tailEnd/>
          </a:ln>
        </p:spPr>
        <p:txBody>
          <a:bodyPr wrap="none">
            <a:spAutoFit/>
          </a:bodyPr>
          <a:lstStyle/>
          <a:p>
            <a:r>
              <a:rPr lang="kk-KZ" sz="1400">
                <a:solidFill>
                  <a:srgbClr val="C00000"/>
                </a:solidFill>
                <a:latin typeface="Times New Roman" pitchFamily="18" charset="0"/>
                <a:cs typeface="Times New Roman" pitchFamily="18" charset="0"/>
              </a:rPr>
              <a:t> (10.6)</a:t>
            </a:r>
            <a:endParaRPr lang="ru-RU" sz="1400">
              <a:solidFill>
                <a:srgbClr val="C00000"/>
              </a:solidFill>
              <a:latin typeface="Times New Roman" pitchFamily="18" charset="0"/>
              <a:cs typeface="Times New Roman" pitchFamily="18" charset="0"/>
            </a:endParaRPr>
          </a:p>
        </p:txBody>
      </p:sp>
      <p:sp>
        <p:nvSpPr>
          <p:cNvPr id="41989" name="Прямоугольник 8"/>
          <p:cNvSpPr>
            <a:spLocks noChangeArrowheads="1"/>
          </p:cNvSpPr>
          <p:nvPr/>
        </p:nvSpPr>
        <p:spPr bwMode="auto">
          <a:xfrm>
            <a:off x="500063" y="3819525"/>
            <a:ext cx="8143875" cy="1739900"/>
          </a:xfrm>
          <a:prstGeom prst="rect">
            <a:avLst/>
          </a:prstGeom>
          <a:noFill/>
          <a:ln w="9525">
            <a:noFill/>
            <a:miter lim="800000"/>
            <a:headEnd/>
            <a:tailEnd/>
          </a:ln>
        </p:spPr>
        <p:txBody>
          <a:bodyPr>
            <a:spAutoFit/>
          </a:bodyPr>
          <a:lstStyle/>
          <a:p>
            <a:pPr indent="228600" algn="just"/>
            <a:r>
              <a:rPr lang="kk-KZ">
                <a:solidFill>
                  <a:srgbClr val="C00000"/>
                </a:solidFill>
                <a:latin typeface="Times New Roman" pitchFamily="18" charset="0"/>
                <a:ea typeface="Calibri" pitchFamily="34" charset="0"/>
                <a:cs typeface="Times New Roman" pitchFamily="18" charset="0"/>
              </a:rPr>
              <a:t>Біздің мысалымызда капиталдың жалпы айналымдылық коэффициенті жыл басында – 0,99 рет; жыл соңында– 1,05 рет болды.</a:t>
            </a:r>
            <a:endParaRPr lang="ru-RU">
              <a:solidFill>
                <a:srgbClr val="C00000"/>
              </a:solidFill>
              <a:ea typeface="Calibri" pitchFamily="34" charset="0"/>
              <a:cs typeface="Times New Roman" pitchFamily="18" charset="0"/>
            </a:endParaRPr>
          </a:p>
          <a:p>
            <a:pPr indent="228600" algn="just" eaLnBrk="0" hangingPunct="0"/>
            <a:r>
              <a:rPr lang="kk-KZ">
                <a:solidFill>
                  <a:srgbClr val="C00000"/>
                </a:solidFill>
                <a:latin typeface="Times New Roman" pitchFamily="18" charset="0"/>
                <a:ea typeface="Calibri" pitchFamily="34" charset="0"/>
                <a:cs typeface="Times New Roman" pitchFamily="18" charset="0"/>
              </a:rPr>
              <a:t>Көрсеткіш соңғы жылдары кәсіпорынның жалпы капиталын (барлық ресурстарды) пайдалану тиімділігінің төмендегенін көрсетеді. Егер  жыл басында кәсіпорында активтердің әрбір ақша бірлігі 99 тиын, ал жыл соңында 1теңге 5 тиын келтірді.</a:t>
            </a:r>
            <a:endParaRPr lang="ru-RU">
              <a:solidFill>
                <a:srgbClr val="C00000"/>
              </a:solidFill>
            </a:endParaRPr>
          </a:p>
        </p:txBody>
      </p:sp>
      <p:sp>
        <p:nvSpPr>
          <p:cNvPr id="10" name="Скругленный прямоугольник 9"/>
          <p:cNvSpPr/>
          <p:nvPr/>
        </p:nvSpPr>
        <p:spPr>
          <a:xfrm>
            <a:off x="2643174" y="2928934"/>
            <a:ext cx="3357586" cy="642942"/>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endParaRPr lang="ru-RU"/>
          </a:p>
        </p:txBody>
      </p:sp>
      <p:pic>
        <p:nvPicPr>
          <p:cNvPr id="41993"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786063" y="2971800"/>
            <a:ext cx="2963862" cy="528638"/>
          </a:xfrm>
          <a:prstGeom prst="rect">
            <a:avLst/>
          </a:prstGeom>
          <a:noFill/>
          <a:ln w="9525">
            <a:noFill/>
            <a:miter lim="800000"/>
            <a:headEnd/>
            <a:tailEnd/>
          </a:ln>
        </p:spPr>
      </p:pic>
    </p:spTree>
  </p:cSld>
  <p:clrMapOvr>
    <a:masterClrMapping/>
  </p:clrMapOvr>
  <p:transition>
    <p:plu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4"/>
          <p:cNvSpPr>
            <a:spLocks noChangeArrowheads="1"/>
          </p:cNvSpPr>
          <p:nvPr/>
        </p:nvSpPr>
        <p:spPr bwMode="auto">
          <a:xfrm>
            <a:off x="142875" y="2214563"/>
            <a:ext cx="8715375" cy="4032250"/>
          </a:xfrm>
          <a:prstGeom prst="rect">
            <a:avLst/>
          </a:prstGeom>
          <a:noFill/>
          <a:ln w="9525">
            <a:noFill/>
            <a:miter lim="800000"/>
            <a:headEnd/>
            <a:tailEnd/>
          </a:ln>
        </p:spPr>
        <p:txBody>
          <a:bodyPr anchor="ctr">
            <a:spAutoFit/>
          </a:bodyPr>
          <a:lstStyle/>
          <a:p>
            <a:pPr indent="228600" algn="just" eaLnBrk="0" hangingPunct="0"/>
            <a:r>
              <a:rPr lang="kk-KZ" sz="1600" b="1">
                <a:solidFill>
                  <a:srgbClr val="C00000"/>
                </a:solidFill>
                <a:latin typeface="Times New Roman" pitchFamily="18" charset="0"/>
                <a:ea typeface="Calibri" pitchFamily="34" charset="0"/>
                <a:cs typeface="Times New Roman" pitchFamily="18" charset="0"/>
              </a:rPr>
              <a:t>2. Негізгі құралдардың айналымдылығы.</a:t>
            </a:r>
            <a:r>
              <a:rPr lang="kk-KZ" sz="1600">
                <a:solidFill>
                  <a:srgbClr val="C00000"/>
                </a:solidFill>
                <a:latin typeface="Times New Roman" pitchFamily="18" charset="0"/>
                <a:ea typeface="Calibri" pitchFamily="34" charset="0"/>
                <a:cs typeface="Times New Roman" pitchFamily="18" charset="0"/>
              </a:rPr>
              <a:t> Бұл көрсеткіш қор қайтарымдылығын көрсетеді, яғни кәсіпорынның кезеңдегі негізгі өндірістік қорларын пайдаланудың тиімділігін сипаттайды. Ол саудадан түскен табысты (ақшаны) қалдық құны бойынша кезеңдегі негізгі құралдардың шамасына бөлу арқылы есептейді.</a:t>
            </a:r>
            <a:endParaRPr lang="ru-RU" sz="1600">
              <a:solidFill>
                <a:srgbClr val="C00000"/>
              </a:solidFill>
              <a:ea typeface="Calibri" pitchFamily="34" charset="0"/>
              <a:cs typeface="Times New Roman" pitchFamily="18" charset="0"/>
            </a:endParaRPr>
          </a:p>
          <a:p>
            <a:pPr indent="228600" algn="just" eaLnBrk="0" hangingPunct="0"/>
            <a:r>
              <a:rPr lang="kk-KZ" sz="1600">
                <a:solidFill>
                  <a:srgbClr val="C00000"/>
                </a:solidFill>
                <a:latin typeface="Times New Roman" pitchFamily="18" charset="0"/>
                <a:ea typeface="Calibri" pitchFamily="34" charset="0"/>
                <a:cs typeface="Times New Roman" pitchFamily="18" charset="0"/>
              </a:rPr>
              <a:t>Қор қайтарымдылығы коэффициентінің артуына негізгі құралдардың үлес салмағының салыстырмалы жоғары болмауы немесе олардың техникалық деңгейінің жоғарылығы есебінен қол жеткізуге болады.</a:t>
            </a:r>
            <a:endParaRPr lang="ru-RU" sz="1600">
              <a:solidFill>
                <a:srgbClr val="C00000"/>
              </a:solidFill>
            </a:endParaRPr>
          </a:p>
          <a:p>
            <a:pPr indent="228600" algn="just" eaLnBrk="0" hangingPunct="0"/>
            <a:r>
              <a:rPr lang="kk-KZ" sz="1600">
                <a:solidFill>
                  <a:srgbClr val="C00000"/>
                </a:solidFill>
                <a:latin typeface="Times New Roman" pitchFamily="18" charset="0"/>
                <a:cs typeface="Calibri" pitchFamily="34" charset="0"/>
              </a:rPr>
              <a:t>Алайда бұл жерде жалпы заңдылық былайша болады: коэффициент жоғары болған сайын, есеп беру кезіндегі шығындар азая түседі. Коэффициенттің төмен болуы өнімді сатудан түсетін табыстың жетімсіздігін не болмаса активтер түрлеріне тым жоғары деңгейде қаржы бөлінгендігін білдіреді.</a:t>
            </a:r>
            <a:endParaRPr lang="ru-RU" sz="1600">
              <a:solidFill>
                <a:srgbClr val="C00000"/>
              </a:solidFill>
            </a:endParaRPr>
          </a:p>
          <a:p>
            <a:pPr indent="228600" algn="just" eaLnBrk="0" hangingPunct="0"/>
            <a:r>
              <a:rPr lang="kk-KZ" sz="1600">
                <a:solidFill>
                  <a:srgbClr val="C00000"/>
                </a:solidFill>
                <a:latin typeface="Times New Roman" pitchFamily="18" charset="0"/>
                <a:cs typeface="Calibri" pitchFamily="34" charset="0"/>
              </a:rPr>
              <a:t>Біздің мысалымызда негізгі құралдардың айналымдылық коэффициенті жыл басында – 2,47 рет; ал жыл соңында – 1,79 рет болды.</a:t>
            </a:r>
            <a:endParaRPr lang="ru-RU" sz="1600">
              <a:solidFill>
                <a:srgbClr val="C00000"/>
              </a:solidFill>
            </a:endParaRPr>
          </a:p>
          <a:p>
            <a:pPr indent="228600" algn="just" eaLnBrk="0" hangingPunct="0"/>
            <a:r>
              <a:rPr lang="kk-KZ" sz="1600">
                <a:solidFill>
                  <a:srgbClr val="C00000"/>
                </a:solidFill>
                <a:latin typeface="Times New Roman" pitchFamily="18" charset="0"/>
                <a:cs typeface="Calibri" pitchFamily="34" charset="0"/>
              </a:rPr>
              <a:t>Көрсеткіш соңғы жылдары кәсіпорынның негізгі құралдардың пайдалану тиімділігінің төмендегенін көрсетеді. Егер жыл басында кәсіпорында негізгі құралдардың әрбір бірлігі 2 теңге 47 тиын келтірсе, жыл соңында 1 теңге 79 тиын келтірді.</a:t>
            </a:r>
            <a:endParaRPr lang="kk-KZ" sz="1600">
              <a:solidFill>
                <a:srgbClr val="C00000"/>
              </a:solidFill>
            </a:endParaRPr>
          </a:p>
        </p:txBody>
      </p:sp>
      <p:pic>
        <p:nvPicPr>
          <p:cNvPr id="43010" name="Picture 8" descr="C:\Users\пк\Pictures\GameCenter\рпро.jpg"/>
          <p:cNvPicPr>
            <a:picLocks noChangeAspect="1" noChangeArrowheads="1"/>
          </p:cNvPicPr>
          <p:nvPr/>
        </p:nvPicPr>
        <p:blipFill>
          <a:blip r:embed="rId2"/>
          <a:srcRect/>
          <a:stretch>
            <a:fillRect/>
          </a:stretch>
        </p:blipFill>
        <p:spPr bwMode="auto">
          <a:xfrm>
            <a:off x="571500" y="0"/>
            <a:ext cx="3144838" cy="2214563"/>
          </a:xfrm>
          <a:prstGeom prst="rect">
            <a:avLst/>
          </a:prstGeom>
          <a:noFill/>
          <a:ln w="9525">
            <a:noFill/>
            <a:miter lim="800000"/>
            <a:headEnd/>
            <a:tailEnd/>
          </a:ln>
        </p:spPr>
      </p:pic>
      <p:pic>
        <p:nvPicPr>
          <p:cNvPr id="43011" name="Picture 9" descr="C:\Users\пк\Pictures\GameCenter\апап.jpg"/>
          <p:cNvPicPr>
            <a:picLocks noChangeAspect="1" noChangeArrowheads="1"/>
          </p:cNvPicPr>
          <p:nvPr/>
        </p:nvPicPr>
        <p:blipFill>
          <a:blip r:embed="rId3"/>
          <a:srcRect/>
          <a:stretch>
            <a:fillRect/>
          </a:stretch>
        </p:blipFill>
        <p:spPr bwMode="auto">
          <a:xfrm>
            <a:off x="3714750" y="0"/>
            <a:ext cx="2987675" cy="2214563"/>
          </a:xfrm>
          <a:prstGeom prst="rect">
            <a:avLst/>
          </a:prstGeom>
          <a:noFill/>
          <a:ln w="9525">
            <a:noFill/>
            <a:miter lim="800000"/>
            <a:headEnd/>
            <a:tailEnd/>
          </a:ln>
        </p:spPr>
      </p:pic>
      <p:pic>
        <p:nvPicPr>
          <p:cNvPr id="43012" name="Рисунок 11" descr="i (1).jpg"/>
          <p:cNvPicPr>
            <a:picLocks noChangeAspect="1"/>
          </p:cNvPicPr>
          <p:nvPr/>
        </p:nvPicPr>
        <p:blipFill>
          <a:blip r:embed="rId4"/>
          <a:srcRect/>
          <a:stretch>
            <a:fillRect/>
          </a:stretch>
        </p:blipFill>
        <p:spPr bwMode="auto">
          <a:xfrm>
            <a:off x="6572250" y="0"/>
            <a:ext cx="2286000" cy="2214563"/>
          </a:xfrm>
          <a:prstGeom prst="rect">
            <a:avLst/>
          </a:prstGeom>
          <a:noFill/>
          <a:ln w="9525">
            <a:noFill/>
            <a:miter lim="800000"/>
            <a:headEnd/>
            <a:tailEnd/>
          </a:ln>
        </p:spPr>
      </p:pic>
    </p:spTree>
  </p:cSld>
  <p:clrMapOvr>
    <a:masterClrMapping/>
  </p:clrMapOvr>
  <p:transition>
    <p:strip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Прямоугольник 2"/>
          <p:cNvSpPr>
            <a:spLocks noChangeArrowheads="1"/>
          </p:cNvSpPr>
          <p:nvPr/>
        </p:nvSpPr>
        <p:spPr bwMode="auto">
          <a:xfrm>
            <a:off x="500063" y="669925"/>
            <a:ext cx="7643812" cy="830263"/>
          </a:xfrm>
          <a:prstGeom prst="rect">
            <a:avLst/>
          </a:prstGeom>
          <a:noFill/>
          <a:ln w="9525">
            <a:noFill/>
            <a:miter lim="800000"/>
            <a:headEnd/>
            <a:tailEnd/>
          </a:ln>
        </p:spPr>
        <p:txBody>
          <a:bodyPr>
            <a:spAutoFit/>
          </a:bodyPr>
          <a:lstStyle/>
          <a:p>
            <a:pPr indent="355600" algn="just"/>
            <a:r>
              <a:rPr lang="ru-RU" sz="1600" b="1">
                <a:solidFill>
                  <a:srgbClr val="C00000"/>
                </a:solidFill>
                <a:latin typeface="Times New Roman" pitchFamily="18" charset="0"/>
                <a:cs typeface="Times New Roman" pitchFamily="18" charset="0"/>
              </a:rPr>
              <a:t>4. Ағымдағы активтер немесе айналым капиталының айналымдылық коэффициенті.</a:t>
            </a:r>
            <a:r>
              <a:rPr lang="ru-RU" sz="1600" i="1">
                <a:solidFill>
                  <a:srgbClr val="C00000"/>
                </a:solidFill>
                <a:latin typeface="Times New Roman" pitchFamily="18" charset="0"/>
                <a:cs typeface="Times New Roman" pitchFamily="18" charset="0"/>
              </a:rPr>
              <a:t> </a:t>
            </a:r>
            <a:r>
              <a:rPr lang="kk-KZ" sz="1600">
                <a:solidFill>
                  <a:srgbClr val="C00000"/>
                </a:solidFill>
                <a:latin typeface="Times New Roman" pitchFamily="18" charset="0"/>
                <a:cs typeface="Times New Roman" pitchFamily="18" charset="0"/>
              </a:rPr>
              <a:t>Ол өнім сатудан түскен табысының (жұмыс, қызмет көрсету) ағым-дағы</a:t>
            </a:r>
            <a:r>
              <a:rPr lang="kk-KZ" sz="1600" i="1">
                <a:solidFill>
                  <a:srgbClr val="C00000"/>
                </a:solidFill>
                <a:latin typeface="Times New Roman" pitchFamily="18" charset="0"/>
                <a:cs typeface="Times New Roman" pitchFamily="18" charset="0"/>
              </a:rPr>
              <a:t> </a:t>
            </a:r>
            <a:r>
              <a:rPr lang="kk-KZ" sz="1600">
                <a:solidFill>
                  <a:srgbClr val="C00000"/>
                </a:solidFill>
                <a:latin typeface="Times New Roman" pitchFamily="18" charset="0"/>
                <a:cs typeface="Times New Roman" pitchFamily="18" charset="0"/>
              </a:rPr>
              <a:t>активтердің орташа шамасына қатынасымен анықталады:</a:t>
            </a:r>
            <a:endParaRPr lang="ru-RU" sz="1600">
              <a:solidFill>
                <a:srgbClr val="C00000"/>
              </a:solidFill>
              <a:latin typeface="Times New Roman" pitchFamily="18" charset="0"/>
              <a:cs typeface="Times New Roman" pitchFamily="18" charset="0"/>
            </a:endParaRPr>
          </a:p>
        </p:txBody>
      </p:sp>
      <p:sp>
        <p:nvSpPr>
          <p:cNvPr id="5" name="Скругленный прямоугольник 4"/>
          <p:cNvSpPr/>
          <p:nvPr/>
        </p:nvSpPr>
        <p:spPr>
          <a:xfrm>
            <a:off x="1214414" y="1571612"/>
            <a:ext cx="3929090" cy="642942"/>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endParaRPr lang="ru-RU"/>
          </a:p>
        </p:txBody>
      </p:sp>
      <p:pic>
        <p:nvPicPr>
          <p:cNvPr id="45061"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428750" y="1654175"/>
            <a:ext cx="3341688" cy="488950"/>
          </a:xfrm>
          <a:prstGeom prst="rect">
            <a:avLst/>
          </a:prstGeom>
          <a:noFill/>
          <a:ln w="9525">
            <a:noFill/>
            <a:miter lim="800000"/>
            <a:headEnd/>
            <a:tailEnd/>
          </a:ln>
        </p:spPr>
      </p:pic>
      <p:sp>
        <p:nvSpPr>
          <p:cNvPr id="45062" name="Прямоугольник 6"/>
          <p:cNvSpPr>
            <a:spLocks noChangeArrowheads="1"/>
          </p:cNvSpPr>
          <p:nvPr/>
        </p:nvSpPr>
        <p:spPr bwMode="auto">
          <a:xfrm>
            <a:off x="6286500" y="1714500"/>
            <a:ext cx="661988" cy="307975"/>
          </a:xfrm>
          <a:prstGeom prst="rect">
            <a:avLst/>
          </a:prstGeom>
          <a:noFill/>
          <a:ln w="9525">
            <a:noFill/>
            <a:miter lim="800000"/>
            <a:headEnd/>
            <a:tailEnd/>
          </a:ln>
        </p:spPr>
        <p:txBody>
          <a:bodyPr wrap="none">
            <a:spAutoFit/>
          </a:bodyPr>
          <a:lstStyle/>
          <a:p>
            <a:r>
              <a:rPr lang="kk-KZ" sz="1400">
                <a:solidFill>
                  <a:srgbClr val="C00000"/>
                </a:solidFill>
                <a:latin typeface="Times New Roman" pitchFamily="18" charset="0"/>
                <a:cs typeface="Times New Roman" pitchFamily="18" charset="0"/>
              </a:rPr>
              <a:t> (10.8)</a:t>
            </a:r>
            <a:endParaRPr lang="ru-RU" sz="1400">
              <a:solidFill>
                <a:srgbClr val="C00000"/>
              </a:solidFill>
              <a:latin typeface="Times New Roman" pitchFamily="18" charset="0"/>
              <a:cs typeface="Times New Roman" pitchFamily="18" charset="0"/>
            </a:endParaRPr>
          </a:p>
        </p:txBody>
      </p:sp>
      <p:sp>
        <p:nvSpPr>
          <p:cNvPr id="45063" name="Прямоугольник 7"/>
          <p:cNvSpPr>
            <a:spLocks noChangeArrowheads="1"/>
          </p:cNvSpPr>
          <p:nvPr/>
        </p:nvSpPr>
        <p:spPr bwMode="auto">
          <a:xfrm>
            <a:off x="571500" y="2325688"/>
            <a:ext cx="7786688" cy="4032250"/>
          </a:xfrm>
          <a:prstGeom prst="rect">
            <a:avLst/>
          </a:prstGeom>
          <a:noFill/>
          <a:ln w="9525">
            <a:noFill/>
            <a:miter lim="800000"/>
            <a:headEnd/>
            <a:tailEnd/>
          </a:ln>
        </p:spPr>
        <p:txBody>
          <a:bodyPr>
            <a:spAutoFit/>
          </a:bodyPr>
          <a:lstStyle/>
          <a:p>
            <a:pPr indent="228600" algn="just"/>
            <a:r>
              <a:rPr lang="kk-KZ" sz="1600">
                <a:solidFill>
                  <a:srgbClr val="C00000"/>
                </a:solidFill>
                <a:latin typeface="Times New Roman" pitchFamily="18" charset="0"/>
                <a:ea typeface="Calibri" pitchFamily="34" charset="0"/>
                <a:cs typeface="Times New Roman" pitchFamily="18" charset="0"/>
              </a:rPr>
              <a:t>Ағымдағы активтердің (айналым капиталының) айналымдылық коэффициенті олардың айналым жылдамдығын, яғни зерттелген кезеңдегі барлық айналым қаражатының айналым санын көрсетеді. Ағымдағы активтердің айналымдылығының үдеуі олардың қажеттілігін кемітеді де, кәсіпорындарға халық шаруашылығының мұқтажы үшін (абсолюттік босату) немесе қосымша өнім өңдіруге (салыстырмалы босату) айналым қаражатының бір бөлігін босатуға мүмкіндік береді.</a:t>
            </a:r>
            <a:endParaRPr lang="ru-RU" sz="1600">
              <a:solidFill>
                <a:srgbClr val="C00000"/>
              </a:solidFill>
              <a:ea typeface="Calibri" pitchFamily="34" charset="0"/>
              <a:cs typeface="Times New Roman" pitchFamily="18" charset="0"/>
            </a:endParaRPr>
          </a:p>
          <a:p>
            <a:pPr indent="228600" algn="just" eaLnBrk="0" hangingPunct="0"/>
            <a:r>
              <a:rPr lang="kk-KZ" sz="1600">
                <a:solidFill>
                  <a:srgbClr val="C00000"/>
                </a:solidFill>
                <a:latin typeface="Times New Roman" pitchFamily="18" charset="0"/>
                <a:ea typeface="Calibri" pitchFamily="34" charset="0"/>
                <a:cs typeface="Times New Roman" pitchFamily="18" charset="0"/>
              </a:rPr>
              <a:t>Айналымның жылдамдауы нәтижесінде айналым қаражатының заттық элементтері босайды, шикізат, материалдар, отын қорлары мен аяқталмаған өндірісті істеу аз қажет болады, демек, бұрын осы қорлармен іске салынған ақша ресурстары босап шығады. Босаған ақша ресурстары кәсіпорынның ең өтімді активтерін арттырады, нәтижесінде оның төлем қабілеті бекіп, қаржылық жағдайы жақсарады.</a:t>
            </a:r>
            <a:endParaRPr lang="ru-RU" sz="1600">
              <a:solidFill>
                <a:srgbClr val="C00000"/>
              </a:solidFill>
            </a:endParaRPr>
          </a:p>
          <a:p>
            <a:pPr indent="228600" algn="just" eaLnBrk="0" hangingPunct="0"/>
            <a:r>
              <a:rPr lang="kk-KZ" sz="1600">
                <a:solidFill>
                  <a:srgbClr val="C00000"/>
                </a:solidFill>
                <a:latin typeface="Times New Roman" pitchFamily="18" charset="0"/>
                <a:cs typeface="Calibri" pitchFamily="34" charset="0"/>
              </a:rPr>
              <a:t>Біздің кәсіпорында бұл көрсеткіштің деңгейі жыл басында – 2,32 рет, жыл соңында –3,34 рет болды.</a:t>
            </a:r>
            <a:endParaRPr lang="ru-RU" sz="1600">
              <a:solidFill>
                <a:srgbClr val="C00000"/>
              </a:solidFill>
            </a:endParaRPr>
          </a:p>
          <a:p>
            <a:pPr indent="228600" algn="just" eaLnBrk="0" hangingPunct="0"/>
            <a:r>
              <a:rPr lang="kk-KZ" sz="1600">
                <a:solidFill>
                  <a:srgbClr val="C00000"/>
                </a:solidFill>
                <a:latin typeface="Times New Roman" pitchFamily="18" charset="0"/>
                <a:cs typeface="Calibri" pitchFamily="34" charset="0"/>
              </a:rPr>
              <a:t>Көрсеткіш соңғы жылдары кәсіпорынның ағымдағы активтердің пайдалану тиімділігінің артқанын көрсетеді. Егер жыл басында кәсіпорында активтердің әрбір ақша бірлігі 2 теңге 32тиынал жыл соңында 3 теңге 34 тиын келтірді.</a:t>
            </a:r>
            <a:endParaRPr lang="ru-RU" sz="1600">
              <a:solidFill>
                <a:srgbClr val="C00000"/>
              </a:solidFill>
            </a:endParaRPr>
          </a:p>
        </p:txBody>
      </p:sp>
    </p:spTree>
  </p:cSld>
  <p:clrMapOvr>
    <a:masterClrMapping/>
  </p:clrMapOvr>
  <p:transition>
    <p:split orient="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285750" y="928688"/>
            <a:ext cx="8572500" cy="2554287"/>
          </a:xfrm>
          <a:prstGeom prst="rect">
            <a:avLst/>
          </a:prstGeom>
          <a:noFill/>
          <a:ln w="9525">
            <a:noFill/>
            <a:miter lim="800000"/>
            <a:headEnd/>
            <a:tailEnd/>
          </a:ln>
        </p:spPr>
        <p:txBody>
          <a:bodyPr anchor="ctr">
            <a:spAutoFit/>
          </a:bodyPr>
          <a:lstStyle/>
          <a:p>
            <a:pPr indent="228600" algn="just" eaLnBrk="0" hangingPunct="0"/>
            <a:r>
              <a:rPr lang="kk-KZ" sz="1600" b="1">
                <a:solidFill>
                  <a:srgbClr val="C00000"/>
                </a:solidFill>
                <a:latin typeface="Times New Roman" pitchFamily="18" charset="0"/>
                <a:ea typeface="Calibri" pitchFamily="34" charset="0"/>
                <a:cs typeface="Times New Roman" pitchFamily="18" charset="0"/>
              </a:rPr>
              <a:t>5. Тауар-материалдық қорлардың айналымдылық коэффициенті</a:t>
            </a:r>
            <a:r>
              <a:rPr lang="kk-KZ" sz="1600" i="1">
                <a:solidFill>
                  <a:srgbClr val="C00000"/>
                </a:solidFill>
                <a:latin typeface="Times New Roman" pitchFamily="18" charset="0"/>
                <a:ea typeface="Calibri" pitchFamily="34" charset="0"/>
                <a:cs typeface="Times New Roman" pitchFamily="18" charset="0"/>
              </a:rPr>
              <a:t> </a:t>
            </a:r>
            <a:r>
              <a:rPr lang="kk-KZ" sz="1600">
                <a:solidFill>
                  <a:srgbClr val="C00000"/>
                </a:solidFill>
                <a:latin typeface="Times New Roman" pitchFamily="18" charset="0"/>
                <a:ea typeface="Calibri" pitchFamily="34" charset="0"/>
                <a:cs typeface="Times New Roman" pitchFamily="18" charset="0"/>
              </a:rPr>
              <a:t>кәсіпорынның</a:t>
            </a:r>
            <a:r>
              <a:rPr lang="kk-KZ" sz="1600" i="1">
                <a:solidFill>
                  <a:srgbClr val="C00000"/>
                </a:solidFill>
                <a:latin typeface="Times New Roman" pitchFamily="18" charset="0"/>
                <a:ea typeface="Calibri" pitchFamily="34" charset="0"/>
                <a:cs typeface="Times New Roman" pitchFamily="18" charset="0"/>
              </a:rPr>
              <a:t> </a:t>
            </a:r>
            <a:r>
              <a:rPr lang="kk-KZ" sz="1600">
                <a:solidFill>
                  <a:srgbClr val="C00000"/>
                </a:solidFill>
                <a:latin typeface="Times New Roman" pitchFamily="18" charset="0"/>
                <a:ea typeface="Calibri" pitchFamily="34" charset="0"/>
                <a:cs typeface="Times New Roman" pitchFamily="18" charset="0"/>
              </a:rPr>
              <a:t>талдау кезіндегі шығындары мен қорларының айналым санын көрсетеді, яғни олардың сатылу жылдамдығын сипаттайды. Толықтай алғанда бұл коэффициенттің мәні жоғары болған сайын, осы аз өтімді бапта соғұрлым азырақ қаражат байланады, кәсіпорынның қаржылық жағдайы тұрақтанып, айналым капиталында көбірек өтімді құрылым болады. Және керісінше, басқадай жағдайда тауардың шамадан тыс жиналып қорлануы, кәсіпорынның іскерлік белсенділігіне кері әсер етеді. </a:t>
            </a:r>
            <a:endParaRPr lang="ru-RU" sz="1600">
              <a:solidFill>
                <a:srgbClr val="C00000"/>
              </a:solidFill>
              <a:ea typeface="Calibri" pitchFamily="34" charset="0"/>
              <a:cs typeface="Times New Roman" pitchFamily="18" charset="0"/>
            </a:endParaRPr>
          </a:p>
          <a:p>
            <a:pPr indent="228600" algn="just" eaLnBrk="0" hangingPunct="0"/>
            <a:r>
              <a:rPr lang="kk-KZ" sz="1600">
                <a:solidFill>
                  <a:srgbClr val="C00000"/>
                </a:solidFill>
                <a:latin typeface="Times New Roman" pitchFamily="18" charset="0"/>
                <a:ea typeface="Calibri" pitchFamily="34" charset="0"/>
                <a:cs typeface="Times New Roman" pitchFamily="18" charset="0"/>
              </a:rPr>
              <a:t>Өндірістік қорлар (материалдар) оларды дайындау (сатып алу) құны бойынша есептелетіндіктен, қорлардың айналымдылық коэффициентін есептеу үшін сатудан түскен табыс емес, сатылған өнімнің өзіндік құны пайдаланылады.</a:t>
            </a:r>
            <a:endParaRPr lang="kk-KZ" sz="1600">
              <a:solidFill>
                <a:srgbClr val="C00000"/>
              </a:solidFill>
            </a:endParaRPr>
          </a:p>
        </p:txBody>
      </p:sp>
      <p:sp>
        <p:nvSpPr>
          <p:cNvPr id="46082" name="Прямоугольник 5"/>
          <p:cNvSpPr>
            <a:spLocks noChangeArrowheads="1"/>
          </p:cNvSpPr>
          <p:nvPr/>
        </p:nvSpPr>
        <p:spPr bwMode="auto">
          <a:xfrm>
            <a:off x="7000875" y="3929063"/>
            <a:ext cx="661988" cy="307975"/>
          </a:xfrm>
          <a:prstGeom prst="rect">
            <a:avLst/>
          </a:prstGeom>
          <a:noFill/>
          <a:ln w="9525">
            <a:noFill/>
            <a:miter lim="800000"/>
            <a:headEnd/>
            <a:tailEnd/>
          </a:ln>
        </p:spPr>
        <p:txBody>
          <a:bodyPr wrap="none">
            <a:spAutoFit/>
          </a:bodyPr>
          <a:lstStyle/>
          <a:p>
            <a:r>
              <a:rPr lang="kk-KZ" sz="1400">
                <a:solidFill>
                  <a:srgbClr val="0070C0"/>
                </a:solidFill>
                <a:latin typeface="Times New Roman" pitchFamily="18" charset="0"/>
                <a:cs typeface="Times New Roman" pitchFamily="18" charset="0"/>
              </a:rPr>
              <a:t> </a:t>
            </a:r>
            <a:r>
              <a:rPr lang="kk-KZ" sz="1400">
                <a:solidFill>
                  <a:srgbClr val="C00000"/>
                </a:solidFill>
                <a:latin typeface="Times New Roman" pitchFamily="18" charset="0"/>
                <a:cs typeface="Times New Roman" pitchFamily="18" charset="0"/>
              </a:rPr>
              <a:t>(10.9)</a:t>
            </a:r>
            <a:endParaRPr lang="ru-RU" sz="1400">
              <a:solidFill>
                <a:srgbClr val="C00000"/>
              </a:solidFill>
              <a:latin typeface="Times New Roman" pitchFamily="18" charset="0"/>
              <a:cs typeface="Times New Roman" pitchFamily="18" charset="0"/>
            </a:endParaRPr>
          </a:p>
        </p:txBody>
      </p:sp>
      <p:sp>
        <p:nvSpPr>
          <p:cNvPr id="5" name="Скругленный прямоугольник 4"/>
          <p:cNvSpPr/>
          <p:nvPr/>
        </p:nvSpPr>
        <p:spPr>
          <a:xfrm>
            <a:off x="928662" y="3643314"/>
            <a:ext cx="4929222" cy="642942"/>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ru-RU"/>
          </a:p>
        </p:txBody>
      </p:sp>
      <p:pic>
        <p:nvPicPr>
          <p:cNvPr id="46086"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071563" y="3714750"/>
            <a:ext cx="4572000" cy="473075"/>
          </a:xfrm>
          <a:prstGeom prst="rect">
            <a:avLst/>
          </a:prstGeom>
          <a:noFill/>
          <a:ln w="9525">
            <a:noFill/>
            <a:miter lim="800000"/>
            <a:headEnd/>
            <a:tailEnd/>
          </a:ln>
        </p:spPr>
      </p:pic>
      <p:sp>
        <p:nvSpPr>
          <p:cNvPr id="46087" name="Прямоугольник 7"/>
          <p:cNvSpPr>
            <a:spLocks noChangeArrowheads="1"/>
          </p:cNvSpPr>
          <p:nvPr/>
        </p:nvSpPr>
        <p:spPr bwMode="auto">
          <a:xfrm>
            <a:off x="357188" y="4500563"/>
            <a:ext cx="8429625" cy="1816100"/>
          </a:xfrm>
          <a:prstGeom prst="rect">
            <a:avLst/>
          </a:prstGeom>
          <a:noFill/>
          <a:ln w="9525">
            <a:noFill/>
            <a:miter lim="800000"/>
            <a:headEnd/>
            <a:tailEnd/>
          </a:ln>
        </p:spPr>
        <p:txBody>
          <a:bodyPr>
            <a:spAutoFit/>
          </a:bodyPr>
          <a:lstStyle/>
          <a:p>
            <a:pPr indent="266700" algn="just"/>
            <a:r>
              <a:rPr lang="kk-KZ" sz="1600">
                <a:solidFill>
                  <a:srgbClr val="C00000"/>
                </a:solidFill>
                <a:latin typeface="Times New Roman" pitchFamily="18" charset="0"/>
                <a:ea typeface="Calibri" pitchFamily="34" charset="0"/>
                <a:cs typeface="Times New Roman" pitchFamily="18" charset="0"/>
              </a:rPr>
              <a:t>Неғұрлым айналымдылық көрсеткіші жоғары болған сайын, соғұрлым қорлар тезірек ақшалай қаражатқа айналады. Оның төмендеуі салыстырмалы түрде өндірістік қорлар мен аяқталмаған өндірістің ұлғайғанын немесе дайын өнімге деген сұраныстың бәсендегенін көрсетеді.</a:t>
            </a:r>
            <a:endParaRPr lang="ru-RU" sz="1600">
              <a:solidFill>
                <a:srgbClr val="C00000"/>
              </a:solidFill>
              <a:ea typeface="Calibri" pitchFamily="34" charset="0"/>
              <a:cs typeface="Times New Roman" pitchFamily="18" charset="0"/>
            </a:endParaRPr>
          </a:p>
          <a:p>
            <a:pPr indent="266700" algn="just" eaLnBrk="0" hangingPunct="0"/>
            <a:r>
              <a:rPr lang="kk-KZ" sz="1600">
                <a:solidFill>
                  <a:srgbClr val="C00000"/>
                </a:solidFill>
                <a:latin typeface="Times New Roman" pitchFamily="18" charset="0"/>
                <a:ea typeface="Calibri" pitchFamily="34" charset="0"/>
                <a:cs typeface="Times New Roman" pitchFamily="18" charset="0"/>
              </a:rPr>
              <a:t>Біздің мысалымызда сатылған өнімнің өндірістік өзіндік құны негізінде есептелген материалдық айналым құралдарының айналымдылық коэффициенті жыл басында  – 6,52 рет; жыл соңында – 6,65 рет болды.</a:t>
            </a:r>
            <a:endParaRPr lang="ru-RU" sz="1600">
              <a:solidFill>
                <a:srgbClr val="C00000"/>
              </a:solidFill>
            </a:endParaRPr>
          </a:p>
        </p:txBody>
      </p:sp>
    </p:spTree>
  </p:cSld>
  <p:clrMapOvr>
    <a:masterClrMapping/>
  </p:clrMapOvr>
  <p:transition>
    <p:plu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214313" y="1071563"/>
            <a:ext cx="8643937" cy="584200"/>
          </a:xfrm>
          <a:prstGeom prst="rect">
            <a:avLst/>
          </a:prstGeom>
          <a:noFill/>
          <a:ln w="9525">
            <a:noFill/>
            <a:miter lim="800000"/>
            <a:headEnd/>
            <a:tailEnd/>
          </a:ln>
        </p:spPr>
        <p:txBody>
          <a:bodyPr anchor="ctr">
            <a:spAutoFit/>
          </a:bodyPr>
          <a:lstStyle/>
          <a:p>
            <a:pPr indent="266700" algn="just" eaLnBrk="0" hangingPunct="0"/>
            <a:r>
              <a:rPr lang="kk-KZ" sz="1600" b="1">
                <a:solidFill>
                  <a:srgbClr val="C00000"/>
                </a:solidFill>
                <a:latin typeface="Times New Roman" pitchFamily="18" charset="0"/>
                <a:ea typeface="Calibri" pitchFamily="34" charset="0"/>
                <a:cs typeface="Times New Roman" pitchFamily="18" charset="0"/>
              </a:rPr>
              <a:t>6. Дебиторлық борыштың айналымдылық коэффициенті.</a:t>
            </a:r>
            <a:r>
              <a:rPr lang="kk-KZ" sz="1600">
                <a:solidFill>
                  <a:srgbClr val="C00000"/>
                </a:solidFill>
                <a:latin typeface="Times New Roman" pitchFamily="18" charset="0"/>
                <a:ea typeface="Calibri" pitchFamily="34" charset="0"/>
                <a:cs typeface="Times New Roman" pitchFamily="18" charset="0"/>
              </a:rPr>
              <a:t> Ол өнімді сатудан түскен табыстың (ақша) кезеңдегі дебиторлық борыштың шамасына қатынасымен  анықталады:</a:t>
            </a:r>
            <a:endParaRPr lang="kk-KZ" sz="1600">
              <a:solidFill>
                <a:srgbClr val="C00000"/>
              </a:solidFill>
              <a:ea typeface="Calibri" pitchFamily="34" charset="0"/>
              <a:cs typeface="Times New Roman" pitchFamily="18" charset="0"/>
            </a:endParaRPr>
          </a:p>
        </p:txBody>
      </p:sp>
      <p:sp>
        <p:nvSpPr>
          <p:cNvPr id="47106" name="Прямоугольник 5"/>
          <p:cNvSpPr>
            <a:spLocks noChangeArrowheads="1"/>
          </p:cNvSpPr>
          <p:nvPr/>
        </p:nvSpPr>
        <p:spPr bwMode="auto">
          <a:xfrm>
            <a:off x="6143625" y="2286000"/>
            <a:ext cx="661988" cy="307975"/>
          </a:xfrm>
          <a:prstGeom prst="rect">
            <a:avLst/>
          </a:prstGeom>
          <a:noFill/>
          <a:ln w="9525">
            <a:noFill/>
            <a:miter lim="800000"/>
            <a:headEnd/>
            <a:tailEnd/>
          </a:ln>
        </p:spPr>
        <p:txBody>
          <a:bodyPr wrap="none">
            <a:spAutoFit/>
          </a:bodyPr>
          <a:lstStyle/>
          <a:p>
            <a:r>
              <a:rPr lang="kk-KZ" sz="1400">
                <a:solidFill>
                  <a:srgbClr val="C00000"/>
                </a:solidFill>
                <a:latin typeface="Times New Roman" pitchFamily="18" charset="0"/>
                <a:cs typeface="Times New Roman" pitchFamily="18" charset="0"/>
              </a:rPr>
              <a:t> (10.9)</a:t>
            </a:r>
            <a:endParaRPr lang="ru-RU" sz="1400">
              <a:solidFill>
                <a:srgbClr val="C00000"/>
              </a:solidFill>
              <a:latin typeface="Times New Roman" pitchFamily="18" charset="0"/>
              <a:cs typeface="Times New Roman" pitchFamily="18" charset="0"/>
            </a:endParaRPr>
          </a:p>
        </p:txBody>
      </p:sp>
      <p:sp>
        <p:nvSpPr>
          <p:cNvPr id="47107" name="Rectangle 3"/>
          <p:cNvSpPr>
            <a:spLocks noChangeArrowheads="1"/>
          </p:cNvSpPr>
          <p:nvPr/>
        </p:nvSpPr>
        <p:spPr bwMode="auto">
          <a:xfrm>
            <a:off x="179388" y="2925763"/>
            <a:ext cx="8678862" cy="4003675"/>
          </a:xfrm>
          <a:prstGeom prst="rect">
            <a:avLst/>
          </a:prstGeom>
          <a:noFill/>
          <a:ln w="9525">
            <a:noFill/>
            <a:miter lim="800000"/>
            <a:headEnd/>
            <a:tailEnd/>
          </a:ln>
        </p:spPr>
        <p:txBody>
          <a:bodyPr anchor="ctr">
            <a:spAutoFit/>
          </a:bodyPr>
          <a:lstStyle/>
          <a:p>
            <a:pPr indent="266700" algn="just"/>
            <a:r>
              <a:rPr lang="kk-KZ" sz="1600">
                <a:solidFill>
                  <a:srgbClr val="C00000"/>
                </a:solidFill>
                <a:latin typeface="Times New Roman" pitchFamily="18" charset="0"/>
                <a:ea typeface="Calibri" pitchFamily="34" charset="0"/>
                <a:cs typeface="Times New Roman" pitchFamily="18" charset="0"/>
              </a:rPr>
              <a:t>Дебиторлық борыштың айналымдылық коэффициенті дебиторлық борыштың сапасы мен көлемін бағалау үшін пайдаланылып, кәсіпорын берген коммерциялық несиенің ұлғайғанын немесе төмендегенін көрсетеді.  Біздің мысалымызда дебиторлық борыштың айналымдылық коэффициенті жыл басында – 3,98 рет; жыл соңында – 7,93 рет болды.</a:t>
            </a:r>
            <a:endParaRPr lang="ru-RU" sz="1600">
              <a:solidFill>
                <a:srgbClr val="C00000"/>
              </a:solidFill>
              <a:ea typeface="Calibri" pitchFamily="34" charset="0"/>
              <a:cs typeface="Times New Roman" pitchFamily="18" charset="0"/>
            </a:endParaRPr>
          </a:p>
          <a:p>
            <a:pPr indent="266700" algn="just" eaLnBrk="0" hangingPunct="0"/>
            <a:r>
              <a:rPr lang="kk-KZ" sz="1600">
                <a:solidFill>
                  <a:srgbClr val="C00000"/>
                </a:solidFill>
                <a:latin typeface="Times New Roman" pitchFamily="18" charset="0"/>
                <a:ea typeface="Calibri" pitchFamily="34" charset="0"/>
                <a:cs typeface="Times New Roman" pitchFamily="18" charset="0"/>
              </a:rPr>
              <a:t>Кәсіпорынның іскерлік белсенділігін талдау өз ресурстарын тиімді пайдаланатындығын көрсетті.</a:t>
            </a:r>
            <a:endParaRPr lang="ru-RU" sz="1600">
              <a:solidFill>
                <a:srgbClr val="C00000"/>
              </a:solidFill>
            </a:endParaRPr>
          </a:p>
          <a:p>
            <a:pPr indent="266700" algn="just" eaLnBrk="0" hangingPunct="0"/>
            <a:r>
              <a:rPr lang="kk-KZ" sz="1600">
                <a:solidFill>
                  <a:srgbClr val="C00000"/>
                </a:solidFill>
                <a:latin typeface="Times New Roman" pitchFamily="18" charset="0"/>
                <a:cs typeface="Calibri" pitchFamily="34" charset="0"/>
              </a:rPr>
              <a:t>Кәсіпорынның іскерлік белсенділігі қаржылық жағдайында ең алдымен оның қаражат айналымының жылдамдығымен көрінеді. Іскерлік белсенділікті талдау, кәсіпорынның өз қаражатын қаншалықты тиімді пайдаланғанын анықтауға мүмкіндік беретін, әртүрлі қаржылық айналымдылық коэффициенттердің деңгейі мен қозғалысын зерттейді. Іскерлік белсенділікті арттырудың мынадай жолдарын көрсетуге болады:</a:t>
            </a:r>
            <a:endParaRPr lang="ru-RU" sz="1600">
              <a:solidFill>
                <a:srgbClr val="C00000"/>
              </a:solidFill>
            </a:endParaRPr>
          </a:p>
          <a:p>
            <a:pPr indent="266700" algn="just" eaLnBrk="0" hangingPunct="0"/>
            <a:r>
              <a:rPr lang="kk-KZ" sz="1600">
                <a:solidFill>
                  <a:srgbClr val="C00000"/>
                </a:solidFill>
                <a:latin typeface="Times New Roman" pitchFamily="18" charset="0"/>
                <a:cs typeface="Calibri" pitchFamily="34" charset="0"/>
              </a:rPr>
              <a:t>1. Айналымдағы табыстың үлесін арттыру, яғни бұл негізінен шығындарды азайтуға бағытталады. Осы мақсатта шығындардың қалыптасуына үнемі бақылау жасалынып отырады.</a:t>
            </a:r>
            <a:endParaRPr lang="ru-RU" sz="1600">
              <a:solidFill>
                <a:srgbClr val="C00000"/>
              </a:solidFill>
            </a:endParaRPr>
          </a:p>
          <a:p>
            <a:pPr indent="266700" algn="just" eaLnBrk="0" hangingPunct="0"/>
            <a:r>
              <a:rPr lang="kk-KZ" sz="1600">
                <a:solidFill>
                  <a:srgbClr val="C00000"/>
                </a:solidFill>
                <a:latin typeface="Times New Roman" pitchFamily="18" charset="0"/>
                <a:cs typeface="Calibri" pitchFamily="34" charset="0"/>
              </a:rPr>
              <a:t>2. Активтердің айналымдылық жылдамдылығын арттыру, яғни кәсіпорын қызметінің рентабельділігін арттыру болып табылады.</a:t>
            </a:r>
            <a:endParaRPr lang="ru-RU" sz="1600">
              <a:solidFill>
                <a:srgbClr val="C00000"/>
              </a:solidFill>
            </a:endParaRPr>
          </a:p>
          <a:p>
            <a:pPr indent="266700" algn="just" eaLnBrk="0" hangingPunct="0"/>
            <a:endParaRPr lang="ru-RU" sz="1600">
              <a:solidFill>
                <a:srgbClr val="C00000"/>
              </a:solidFill>
            </a:endParaRPr>
          </a:p>
        </p:txBody>
      </p:sp>
      <p:sp>
        <p:nvSpPr>
          <p:cNvPr id="7" name="Скругленный прямоугольник 6"/>
          <p:cNvSpPr/>
          <p:nvPr/>
        </p:nvSpPr>
        <p:spPr>
          <a:xfrm>
            <a:off x="1142976" y="1857364"/>
            <a:ext cx="4143404" cy="928694"/>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ru-RU"/>
          </a:p>
        </p:txBody>
      </p:sp>
      <p:pic>
        <p:nvPicPr>
          <p:cNvPr id="47111"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357313" y="2044700"/>
            <a:ext cx="3562350" cy="598488"/>
          </a:xfrm>
          <a:prstGeom prst="rect">
            <a:avLst/>
          </a:prstGeom>
          <a:noFill/>
          <a:ln w="9525">
            <a:noFill/>
            <a:miter lim="800000"/>
            <a:headEnd/>
            <a:tailEnd/>
          </a:ln>
        </p:spPr>
      </p:pic>
    </p:spTree>
  </p:cSld>
  <p:clrMapOvr>
    <a:masterClrMapping/>
  </p:clrMapOvr>
  <p:transition>
    <p:wheel spokes="8"/>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214313" y="-98425"/>
            <a:ext cx="8643937" cy="6492875"/>
          </a:xfrm>
          <a:prstGeom prst="rect">
            <a:avLst/>
          </a:prstGeom>
          <a:noFill/>
          <a:ln w="9525">
            <a:noFill/>
            <a:miter lim="800000"/>
            <a:headEnd/>
            <a:tailEnd/>
          </a:ln>
        </p:spPr>
        <p:txBody>
          <a:bodyPr anchor="ctr">
            <a:spAutoFit/>
          </a:bodyPr>
          <a:lstStyle/>
          <a:p>
            <a:pPr algn="just"/>
            <a:endParaRPr lang="en-US" sz="2000" b="1">
              <a:solidFill>
                <a:srgbClr val="C00000"/>
              </a:solidFill>
              <a:latin typeface="Times New Roman" pitchFamily="18" charset="0"/>
              <a:ea typeface="TimesNewRoman,BoldItalic"/>
              <a:cs typeface="Times New Roman" pitchFamily="18" charset="0"/>
            </a:endParaRPr>
          </a:p>
          <a:p>
            <a:pPr algn="just"/>
            <a:endParaRPr lang="en-US" sz="2000" b="1">
              <a:solidFill>
                <a:srgbClr val="C00000"/>
              </a:solidFill>
              <a:latin typeface="Times New Roman" pitchFamily="18" charset="0"/>
              <a:ea typeface="TimesNewRoman,BoldItalic"/>
              <a:cs typeface="Times New Roman" pitchFamily="18" charset="0"/>
            </a:endParaRPr>
          </a:p>
          <a:p>
            <a:pPr algn="just"/>
            <a:r>
              <a:rPr lang="kk-KZ" sz="2000" b="1">
                <a:solidFill>
                  <a:srgbClr val="C00000"/>
                </a:solidFill>
                <a:latin typeface="Times New Roman" pitchFamily="18" charset="0"/>
                <a:ea typeface="TimesNewRoman,BoldItalic"/>
                <a:cs typeface="Times New Roman" pitchFamily="18" charset="0"/>
              </a:rPr>
              <a:t>Өзін-өзі бақылау сұрақтары:</a:t>
            </a:r>
            <a:endParaRPr lang="ru-RU" sz="2000">
              <a:solidFill>
                <a:srgbClr val="C00000"/>
              </a:solidFill>
              <a:latin typeface="Times New Roman" pitchFamily="18" charset="0"/>
              <a:ea typeface="TimesNewRoman,BoldItalic"/>
              <a:cs typeface="Times New Roman" pitchFamily="18" charset="0"/>
            </a:endParaRPr>
          </a:p>
          <a:p>
            <a:pPr algn="just" eaLnBrk="0" hangingPunct="0">
              <a:buFontTx/>
              <a:buChar char="•"/>
            </a:pPr>
            <a:r>
              <a:rPr lang="kk-KZ" sz="2000" i="1">
                <a:solidFill>
                  <a:srgbClr val="C00000"/>
                </a:solidFill>
                <a:latin typeface="Times New Roman" pitchFamily="18" charset="0"/>
                <a:ea typeface="TimesNewRoman,BoldItalic"/>
                <a:cs typeface="Times New Roman" pitchFamily="18" charset="0"/>
              </a:rPr>
              <a:t>Кәсіпорынның қаржылық жағдайын талдау тәртібін түсіндіріңіз.</a:t>
            </a:r>
            <a:endParaRPr lang="ru-RU" sz="2000">
              <a:solidFill>
                <a:srgbClr val="C00000"/>
              </a:solidFill>
              <a:latin typeface="Times New Roman" pitchFamily="18" charset="0"/>
              <a:ea typeface="TimesNewRoman,BoldItalic"/>
              <a:cs typeface="Times New Roman" pitchFamily="18" charset="0"/>
            </a:endParaRPr>
          </a:p>
          <a:p>
            <a:pPr algn="just" eaLnBrk="0" hangingPunct="0">
              <a:buFontTx/>
              <a:buChar char="•"/>
            </a:pPr>
            <a:r>
              <a:rPr lang="kk-KZ" sz="2000" i="1">
                <a:solidFill>
                  <a:srgbClr val="C00000"/>
                </a:solidFill>
                <a:latin typeface="Times New Roman" pitchFamily="18" charset="0"/>
                <a:ea typeface="TimesNewRoman,BoldItalic"/>
                <a:cs typeface="Times New Roman" pitchFamily="18" charset="0"/>
              </a:rPr>
              <a:t>Қаржылық жағдайды талдау үшін қандай ақпарат көздері қолданылады?</a:t>
            </a:r>
            <a:endParaRPr lang="ru-RU" sz="2000">
              <a:solidFill>
                <a:srgbClr val="C00000"/>
              </a:solidFill>
              <a:latin typeface="Times New Roman" pitchFamily="18" charset="0"/>
              <a:ea typeface="TimesNewRoman,BoldItalic"/>
              <a:cs typeface="Times New Roman" pitchFamily="18" charset="0"/>
            </a:endParaRPr>
          </a:p>
          <a:p>
            <a:pPr algn="just" eaLnBrk="0" hangingPunct="0">
              <a:buFontTx/>
              <a:buChar char="•"/>
            </a:pPr>
            <a:r>
              <a:rPr lang="kk-KZ" sz="2000" i="1">
                <a:solidFill>
                  <a:srgbClr val="C00000"/>
                </a:solidFill>
                <a:latin typeface="Times New Roman" pitchFamily="18" charset="0"/>
                <a:ea typeface="TimesNewRoman,BoldItalic"/>
                <a:cs typeface="Times New Roman" pitchFamily="18" charset="0"/>
              </a:rPr>
              <a:t>Кәсіпорын балансын көлденең және тігінен талдаудың мәні неде?</a:t>
            </a:r>
            <a:endParaRPr lang="ru-RU" sz="2000">
              <a:solidFill>
                <a:srgbClr val="C00000"/>
              </a:solidFill>
              <a:latin typeface="Times New Roman" pitchFamily="18" charset="0"/>
              <a:ea typeface="TimesNewRoman,BoldItalic"/>
              <a:cs typeface="Times New Roman" pitchFamily="18" charset="0"/>
            </a:endParaRPr>
          </a:p>
          <a:p>
            <a:pPr algn="just" eaLnBrk="0" hangingPunct="0">
              <a:buFontTx/>
              <a:buChar char="•"/>
            </a:pPr>
            <a:r>
              <a:rPr lang="kk-KZ" sz="2000" i="1">
                <a:solidFill>
                  <a:srgbClr val="C00000"/>
                </a:solidFill>
                <a:latin typeface="Times New Roman" pitchFamily="18" charset="0"/>
                <a:ea typeface="TimesNewRoman,BoldItalic"/>
                <a:cs typeface="Times New Roman" pitchFamily="18" charset="0"/>
              </a:rPr>
              <a:t>Кәсіпорынның қаржылық қызметінің жағдайын сипаттайтын қаржылық коэффициенттерге сипаттама беріңіз.</a:t>
            </a:r>
            <a:endParaRPr lang="ru-RU" sz="2000">
              <a:solidFill>
                <a:srgbClr val="C00000"/>
              </a:solidFill>
              <a:latin typeface="Times New Roman" pitchFamily="18" charset="0"/>
              <a:ea typeface="TimesNewRoman,BoldItalic"/>
              <a:cs typeface="Times New Roman" pitchFamily="18" charset="0"/>
            </a:endParaRPr>
          </a:p>
          <a:p>
            <a:pPr algn="just" eaLnBrk="0" hangingPunct="0">
              <a:buFontTx/>
              <a:buChar char="•"/>
            </a:pPr>
            <a:r>
              <a:rPr lang="kk-KZ" sz="2000" i="1">
                <a:solidFill>
                  <a:srgbClr val="C00000"/>
                </a:solidFill>
                <a:latin typeface="Times New Roman" pitchFamily="18" charset="0"/>
                <a:ea typeface="TimesNewRoman,BoldItalic"/>
                <a:cs typeface="Times New Roman" pitchFamily="18" charset="0"/>
              </a:rPr>
              <a:t>Қандай көрсеткіштердің негізінде кәсіпорынның өтімділігіне талдау жасалады?</a:t>
            </a:r>
            <a:endParaRPr lang="ru-RU" sz="2000">
              <a:solidFill>
                <a:srgbClr val="C00000"/>
              </a:solidFill>
              <a:latin typeface="Times New Roman" pitchFamily="18" charset="0"/>
              <a:ea typeface="TimesNewRoman,BoldItalic"/>
              <a:cs typeface="Times New Roman" pitchFamily="18" charset="0"/>
            </a:endParaRPr>
          </a:p>
          <a:p>
            <a:pPr algn="just" eaLnBrk="0" hangingPunct="0">
              <a:buFontTx/>
              <a:buChar char="•"/>
            </a:pPr>
            <a:r>
              <a:rPr lang="kk-KZ" sz="2000" i="1">
                <a:solidFill>
                  <a:srgbClr val="C00000"/>
                </a:solidFill>
                <a:latin typeface="Times New Roman" pitchFamily="18" charset="0"/>
                <a:ea typeface="TimesNewRoman,BoldItalic"/>
                <a:cs typeface="Times New Roman" pitchFamily="18" charset="0"/>
              </a:rPr>
              <a:t>Кәсіпорынның өтімділігі дегеніміз не және оның төлем қабілеттіліктен қандай айырмашылығы бар?</a:t>
            </a:r>
            <a:endParaRPr lang="ru-RU" sz="2000">
              <a:solidFill>
                <a:srgbClr val="C00000"/>
              </a:solidFill>
              <a:latin typeface="Times New Roman" pitchFamily="18" charset="0"/>
              <a:ea typeface="TimesNewRoman,BoldItalic"/>
              <a:cs typeface="Times New Roman" pitchFamily="18" charset="0"/>
            </a:endParaRPr>
          </a:p>
          <a:p>
            <a:pPr algn="just" eaLnBrk="0" hangingPunct="0">
              <a:buFontTx/>
              <a:buChar char="•"/>
            </a:pPr>
            <a:r>
              <a:rPr lang="kk-KZ" sz="2000" i="1">
                <a:solidFill>
                  <a:srgbClr val="C00000"/>
                </a:solidFill>
                <a:latin typeface="Times New Roman" pitchFamily="18" charset="0"/>
                <a:ea typeface="TimesNewRoman,BoldItalic"/>
                <a:cs typeface="Times New Roman" pitchFamily="18" charset="0"/>
              </a:rPr>
              <a:t>Кәсіпорынның қаржылық тұрақтылығы дегеніміз не және оны талдаудың қажеттілігі неде?</a:t>
            </a:r>
            <a:endParaRPr lang="ru-RU" sz="2000">
              <a:solidFill>
                <a:srgbClr val="C00000"/>
              </a:solidFill>
              <a:latin typeface="Times New Roman" pitchFamily="18" charset="0"/>
              <a:ea typeface="TimesNewRoman,BoldItalic"/>
              <a:cs typeface="Times New Roman" pitchFamily="18" charset="0"/>
            </a:endParaRPr>
          </a:p>
          <a:p>
            <a:pPr algn="just" eaLnBrk="0" hangingPunct="0">
              <a:buFontTx/>
              <a:buChar char="•"/>
            </a:pPr>
            <a:r>
              <a:rPr lang="kk-KZ" sz="2000" i="1">
                <a:solidFill>
                  <a:srgbClr val="C00000"/>
                </a:solidFill>
                <a:latin typeface="Times New Roman" pitchFamily="18" charset="0"/>
                <a:ea typeface="TimesNewRoman,BoldItalic"/>
                <a:cs typeface="Times New Roman" pitchFamily="18" charset="0"/>
              </a:rPr>
              <a:t>Қаржылық тұрақтылықты қай көрсеткіштердің көмегімен талдайды?</a:t>
            </a:r>
            <a:endParaRPr lang="ru-RU" sz="2000">
              <a:solidFill>
                <a:srgbClr val="C00000"/>
              </a:solidFill>
              <a:latin typeface="Times New Roman" pitchFamily="18" charset="0"/>
              <a:ea typeface="TimesNewRoman,BoldItalic"/>
              <a:cs typeface="Times New Roman" pitchFamily="18" charset="0"/>
            </a:endParaRPr>
          </a:p>
          <a:p>
            <a:pPr algn="just" eaLnBrk="0" hangingPunct="0">
              <a:buFontTx/>
              <a:buChar char="•"/>
            </a:pPr>
            <a:r>
              <a:rPr lang="kk-KZ" sz="2000" i="1">
                <a:solidFill>
                  <a:srgbClr val="C00000"/>
                </a:solidFill>
                <a:latin typeface="Times New Roman" pitchFamily="18" charset="0"/>
                <a:ea typeface="TimesNewRoman,BoldItalic"/>
                <a:cs typeface="Times New Roman" pitchFamily="18" charset="0"/>
              </a:rPr>
              <a:t>Кәсіпорынның іскерлік белсенділігін қандай көрсеткіштер сипаттайды?</a:t>
            </a:r>
            <a:endParaRPr lang="ru-RU" sz="2000">
              <a:solidFill>
                <a:srgbClr val="C00000"/>
              </a:solidFill>
              <a:latin typeface="Times New Roman" pitchFamily="18" charset="0"/>
              <a:ea typeface="TimesNewRoman,BoldItalic"/>
              <a:cs typeface="Times New Roman" pitchFamily="18" charset="0"/>
            </a:endParaRPr>
          </a:p>
          <a:p>
            <a:pPr algn="just" eaLnBrk="0" hangingPunct="0">
              <a:buFontTx/>
              <a:buChar char="•"/>
            </a:pPr>
            <a:r>
              <a:rPr lang="kk-KZ" sz="2000" i="1">
                <a:solidFill>
                  <a:srgbClr val="C00000"/>
                </a:solidFill>
                <a:latin typeface="Times New Roman" pitchFamily="18" charset="0"/>
                <a:ea typeface="TimesNewRoman,BoldItalic"/>
                <a:cs typeface="Times New Roman" pitchFamily="18" charset="0"/>
              </a:rPr>
              <a:t>Кәсіпорынның қаржылық тұрақтылығын нығайту жолдарын білесіз бе?</a:t>
            </a:r>
            <a:endParaRPr lang="kk-KZ" sz="2000">
              <a:solidFill>
                <a:srgbClr val="C00000"/>
              </a:solidFill>
              <a:latin typeface="Times New Roman" pitchFamily="18" charset="0"/>
              <a:ea typeface="TimesNewRoman,BoldItalic"/>
              <a:cs typeface="Times New Roman" pitchFamily="18" charset="0"/>
            </a:endParaRPr>
          </a:p>
        </p:txBody>
      </p:sp>
    </p:spTree>
  </p:cSld>
  <p:clrMapOvr>
    <a:masterClrMapping/>
  </p:clrMapOvr>
  <p:transition>
    <p:wheel spokes="8"/>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ppt/theme/themeOverride2.xml><?xml version="1.0" encoding="utf-8"?>
<a:themeOverride xmlns:a="http://schemas.openxmlformats.org/drawingml/2006/main">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themeOverride>
</file>

<file path=docProps/app.xml><?xml version="1.0" encoding="utf-8"?>
<Properties xmlns="http://schemas.openxmlformats.org/officeDocument/2006/extended-properties" xmlns:vt="http://schemas.openxmlformats.org/officeDocument/2006/docPropsVTypes">
  <Template>Flow</Template>
  <TotalTime>557</TotalTime>
  <Words>2799</Words>
  <Application>Microsoft Office PowerPoint</Application>
  <PresentationFormat>Экран (4:3)</PresentationFormat>
  <Paragraphs>202</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Поток</vt:lpstr>
      <vt:lpstr>Презентация PowerPoint</vt:lpstr>
      <vt:lpstr>Презентация PowerPoint</vt:lpstr>
      <vt:lpstr>Презентация PowerPoint</vt:lpstr>
      <vt:lpstr>Кәсіпорынның қаржылық жағдайын екі әдіспен талдаймыз:</vt:lpstr>
      <vt:lpstr>Кәсіпорынның ағымдағы кезеңге қаржылық жағдайын бағалауға мүмкіндік беретін өткен кезеңдегі қаржы-шаруашылық қызметі туралы ақпараттар қаржылық есептіліктің төмендегідей нысандарынан алынады:</vt:lpstr>
      <vt:lpstr>Нарық жағдайында кәсіпорынның өміршеңдігінің кепілі мен жәй-күйінің орнықтылығының негізі оның қаржы тұрақтылығын сипаттайтын келесі коэффициенттер кәсіпорын қызметінің тиімділігін сипаттайды:   </vt:lpstr>
      <vt:lpstr>Презентация PowerPoint</vt:lpstr>
      <vt:lpstr>Презентация PowerPoint</vt:lpstr>
      <vt:lpstr>Презентация PowerPoint</vt:lpstr>
      <vt:lpstr>Презентация PowerPoint</vt:lpstr>
      <vt:lpstr> Баланс пассивтері оларды қайтару, төлеу уақытының мерзіміне байланысты топтастырылады:</vt:lpstr>
      <vt:lpstr>Презентация PowerPoint</vt:lpstr>
      <vt:lpstr>Презентация PowerPoint</vt:lpstr>
      <vt:lpstr>           Кәсіпорынның перспективті төлем қабілеттігін анықтау үшін кәсіпорын активіндегі ақша қаражатына айналдыра алатын жылдамдық және дайындықты сипаттайтын өтімділіктің статистикалық көрсеткіштері кеңінен қолданылады.        Үш көрсеткіш жиі қолданылады: </vt:lpstr>
      <vt:lpstr>Презентация PowerPoint</vt:lpstr>
      <vt:lpstr>Презентация PowerPoint</vt:lpstr>
      <vt:lpstr>Презентация PowerPoint</vt:lpstr>
      <vt:lpstr>Презентация PowerPoint</vt:lpstr>
      <vt:lpstr>   Сонымен қорыта келе, кәсіпорынның қаржылық тұрақтылығына әсер ететін мынадай ішкі факторларды атап көрсетуге болады: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Гульнар</cp:lastModifiedBy>
  <cp:revision>59</cp:revision>
  <dcterms:created xsi:type="dcterms:W3CDTF">2014-04-04T06:08:17Z</dcterms:created>
  <dcterms:modified xsi:type="dcterms:W3CDTF">2024-11-18T04:23:40Z</dcterms:modified>
</cp:coreProperties>
</file>